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97" r:id="rId5"/>
    <p:sldId id="289" r:id="rId6"/>
    <p:sldId id="359" r:id="rId7"/>
    <p:sldId id="401" r:id="rId8"/>
    <p:sldId id="346" r:id="rId9"/>
    <p:sldId id="360" r:id="rId10"/>
    <p:sldId id="400" r:id="rId11"/>
    <p:sldId id="383" r:id="rId12"/>
    <p:sldId id="375" r:id="rId13"/>
    <p:sldId id="365" r:id="rId14"/>
    <p:sldId id="391" r:id="rId15"/>
    <p:sldId id="392" r:id="rId16"/>
    <p:sldId id="394" r:id="rId17"/>
    <p:sldId id="384" r:id="rId18"/>
    <p:sldId id="399" r:id="rId19"/>
    <p:sldId id="372" r:id="rId20"/>
    <p:sldId id="396" r:id="rId21"/>
    <p:sldId id="342" r:id="rId22"/>
  </p:sldIdLst>
  <p:sldSz cx="12188825" cy="6858000"/>
  <p:notesSz cx="6858000" cy="9144000"/>
  <p:custDataLst>
    <p:tags r:id="rId25"/>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501" autoAdjust="0"/>
  </p:normalViewPr>
  <p:slideViewPr>
    <p:cSldViewPr showGuides="1">
      <p:cViewPr varScale="1">
        <p:scale>
          <a:sx n="62" d="100"/>
          <a:sy n="62" d="100"/>
        </p:scale>
        <p:origin x="832" y="4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8B42C-3513-42F5-B17A-1ADE0F2EFDB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C0E64980-8975-47B6-9CFA-A5F0D3AF7AC1}">
      <dgm:prSet phldrT="[Text]" custT="1"/>
      <dgm:spPr>
        <a:solidFill>
          <a:schemeClr val="accent2">
            <a:lumMod val="20000"/>
            <a:lumOff val="80000"/>
            <a:alpha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700" dirty="0"/>
        </a:p>
        <a:p>
          <a:pPr marL="0" marR="0" lvl="0" indent="0" defTabSz="914400" eaLnBrk="1" fontAlgn="auto" latinLnBrk="0" hangingPunct="1">
            <a:lnSpc>
              <a:spcPct val="100000"/>
            </a:lnSpc>
            <a:spcBef>
              <a:spcPts val="0"/>
            </a:spcBef>
            <a:spcAft>
              <a:spcPts val="0"/>
            </a:spcAft>
            <a:buClrTx/>
            <a:buSzTx/>
            <a:buFontTx/>
            <a:buNone/>
            <a:tabLst/>
            <a:defRPr/>
          </a:pPr>
          <a:r>
            <a:rPr lang="en-US" sz="2500" dirty="0"/>
            <a:t>Nine Priority Future Decade Actions</a:t>
          </a:r>
          <a:endParaRPr lang="en-GB" sz="2500" dirty="0"/>
        </a:p>
        <a:p>
          <a:pPr marL="0" lvl="0" defTabSz="2400300">
            <a:lnSpc>
              <a:spcPct val="90000"/>
            </a:lnSpc>
            <a:spcBef>
              <a:spcPct val="0"/>
            </a:spcBef>
            <a:spcAft>
              <a:spcPct val="35000"/>
            </a:spcAft>
            <a:buNone/>
          </a:pPr>
          <a:endParaRPr lang="en-GB" sz="1700" dirty="0"/>
        </a:p>
      </dgm:t>
    </dgm:pt>
    <dgm:pt modelId="{F3E2D019-6F68-41EF-A0D0-7E9069AACC0D}" type="parTrans" cxnId="{6985B22D-1762-4E66-93AF-A1707D115D42}">
      <dgm:prSet/>
      <dgm:spPr/>
      <dgm:t>
        <a:bodyPr/>
        <a:lstStyle/>
        <a:p>
          <a:endParaRPr lang="en-GB" sz="1700"/>
        </a:p>
      </dgm:t>
    </dgm:pt>
    <dgm:pt modelId="{96CAE171-1DD7-4E5F-9D58-28F980697B1E}" type="sibTrans" cxnId="{6985B22D-1762-4E66-93AF-A1707D115D42}">
      <dgm:prSet/>
      <dgm:spPr/>
      <dgm:t>
        <a:bodyPr/>
        <a:lstStyle/>
        <a:p>
          <a:endParaRPr lang="en-GB" sz="1700"/>
        </a:p>
      </dgm:t>
    </dgm:pt>
    <dgm:pt modelId="{B781FC7A-301A-438A-AF38-E8E3454E497E}">
      <dgm:prSet phldrT="[Text]" custT="1"/>
      <dgm:spPr/>
      <dgm:t>
        <a:bodyPr/>
        <a:lstStyle/>
        <a:p>
          <a:r>
            <a:rPr lang="en-GB" sz="1700" dirty="0"/>
            <a:t>1. Sustainable ocean management in Africa</a:t>
          </a:r>
        </a:p>
      </dgm:t>
    </dgm:pt>
    <dgm:pt modelId="{2B5445EF-4429-47F6-B29C-D995BAB449F4}" type="parTrans" cxnId="{3876BAAA-73EF-4E74-A0F4-CBCF46735A92}">
      <dgm:prSet/>
      <dgm:spPr/>
      <dgm:t>
        <a:bodyPr/>
        <a:lstStyle/>
        <a:p>
          <a:endParaRPr lang="en-GB" sz="1700"/>
        </a:p>
      </dgm:t>
    </dgm:pt>
    <dgm:pt modelId="{AC5C254E-D780-4074-A580-616E19BE46DF}" type="sibTrans" cxnId="{3876BAAA-73EF-4E74-A0F4-CBCF46735A92}">
      <dgm:prSet/>
      <dgm:spPr/>
      <dgm:t>
        <a:bodyPr/>
        <a:lstStyle/>
        <a:p>
          <a:endParaRPr lang="en-GB" sz="1700"/>
        </a:p>
      </dgm:t>
    </dgm:pt>
    <dgm:pt modelId="{551B49FC-BB47-492E-B78A-F3617230391E}">
      <dgm:prSet phldrT="[Text]" custT="1"/>
      <dgm:spPr/>
      <dgm:t>
        <a:bodyPr/>
        <a:lstStyle/>
        <a:p>
          <a:r>
            <a:rPr lang="en-US" sz="1700" dirty="0"/>
            <a:t>2. Ocean and human health in Africa</a:t>
          </a:r>
          <a:endParaRPr lang="en-GB" sz="1700" dirty="0"/>
        </a:p>
      </dgm:t>
    </dgm:pt>
    <dgm:pt modelId="{EF1959EA-49F7-4F09-B269-AC075C1DBC50}" type="parTrans" cxnId="{FB494BB4-60A6-428C-A6D9-C09448E0B699}">
      <dgm:prSet/>
      <dgm:spPr/>
      <dgm:t>
        <a:bodyPr/>
        <a:lstStyle/>
        <a:p>
          <a:endParaRPr lang="en-GB" sz="1700"/>
        </a:p>
      </dgm:t>
    </dgm:pt>
    <dgm:pt modelId="{C7D14F25-1782-4420-90D7-8F07949CF0FC}" type="sibTrans" cxnId="{FB494BB4-60A6-428C-A6D9-C09448E0B699}">
      <dgm:prSet/>
      <dgm:spPr/>
      <dgm:t>
        <a:bodyPr/>
        <a:lstStyle/>
        <a:p>
          <a:endParaRPr lang="en-GB" sz="1700"/>
        </a:p>
      </dgm:t>
    </dgm:pt>
    <dgm:pt modelId="{5B16E045-DE1D-44DF-87E7-A233F83117CB}">
      <dgm:prSet phldrT="[Text]" custT="1"/>
      <dgm:spPr/>
      <dgm:t>
        <a:bodyPr/>
        <a:lstStyle/>
        <a:p>
          <a:r>
            <a:rPr lang="en-US" sz="1700" dirty="0"/>
            <a:t>3. Unlocking the blue carbon potential of Africa</a:t>
          </a:r>
          <a:endParaRPr lang="en-GB" sz="1700" dirty="0"/>
        </a:p>
      </dgm:t>
    </dgm:pt>
    <dgm:pt modelId="{979A1490-75A7-4B4A-9CFE-54F489E3AB54}" type="parTrans" cxnId="{F71AB9ED-EC53-4C88-BA6B-645FEE82FC1A}">
      <dgm:prSet/>
      <dgm:spPr/>
      <dgm:t>
        <a:bodyPr/>
        <a:lstStyle/>
        <a:p>
          <a:endParaRPr lang="en-GB" sz="1700"/>
        </a:p>
      </dgm:t>
    </dgm:pt>
    <dgm:pt modelId="{B7505A82-2408-436C-8069-58FABBB00755}" type="sibTrans" cxnId="{F71AB9ED-EC53-4C88-BA6B-645FEE82FC1A}">
      <dgm:prSet/>
      <dgm:spPr/>
      <dgm:t>
        <a:bodyPr/>
        <a:lstStyle/>
        <a:p>
          <a:endParaRPr lang="en-GB" sz="1700"/>
        </a:p>
      </dgm:t>
    </dgm:pt>
    <dgm:pt modelId="{0FB55225-F14F-48A1-A235-F88477AC30F8}">
      <dgm:prSet phldrT="[Text]" custT="1"/>
      <dgm:spPr/>
      <dgm:t>
        <a:bodyPr/>
        <a:lstStyle/>
        <a:p>
          <a:r>
            <a:rPr lang="en-US" sz="1700" dirty="0"/>
            <a:t>4. Fisheries and IUU in Africa</a:t>
          </a:r>
          <a:endParaRPr lang="en-GB" sz="1700" dirty="0"/>
        </a:p>
      </dgm:t>
    </dgm:pt>
    <dgm:pt modelId="{0F751679-B08A-4A63-83A3-A0D261DB5332}" type="parTrans" cxnId="{D89A41A8-F364-4F08-9C69-659B3114D20B}">
      <dgm:prSet/>
      <dgm:spPr/>
      <dgm:t>
        <a:bodyPr/>
        <a:lstStyle/>
        <a:p>
          <a:endParaRPr lang="en-GB" sz="1700"/>
        </a:p>
      </dgm:t>
    </dgm:pt>
    <dgm:pt modelId="{87E611D9-D21E-4CAC-BEEF-9261836E6129}" type="sibTrans" cxnId="{D89A41A8-F364-4F08-9C69-659B3114D20B}">
      <dgm:prSet/>
      <dgm:spPr/>
      <dgm:t>
        <a:bodyPr/>
        <a:lstStyle/>
        <a:p>
          <a:endParaRPr lang="en-GB" sz="1700"/>
        </a:p>
      </dgm:t>
    </dgm:pt>
    <dgm:pt modelId="{E6E6C17E-DADA-44C7-BFA2-D672AF16683B}">
      <dgm:prSet phldrT="[Text]" custT="1"/>
      <dgm:spPr/>
      <dgm:t>
        <a:bodyPr/>
        <a:lstStyle/>
        <a:p>
          <a:r>
            <a:rPr lang="en-US" sz="1700" dirty="0"/>
            <a:t>5. Strengthening multi-hazard early warning systems and community resilience</a:t>
          </a:r>
          <a:endParaRPr lang="en-GB" sz="1700" dirty="0"/>
        </a:p>
      </dgm:t>
    </dgm:pt>
    <dgm:pt modelId="{5F742171-200B-4D8B-83C6-B6DC53D07037}" type="parTrans" cxnId="{4FD4D0C9-7748-43E5-A930-F38DBF5597D1}">
      <dgm:prSet/>
      <dgm:spPr/>
      <dgm:t>
        <a:bodyPr/>
        <a:lstStyle/>
        <a:p>
          <a:endParaRPr lang="en-GB" sz="1700"/>
        </a:p>
      </dgm:t>
    </dgm:pt>
    <dgm:pt modelId="{7B6772F2-287A-417F-8502-9D0255158D4F}" type="sibTrans" cxnId="{4FD4D0C9-7748-43E5-A930-F38DBF5597D1}">
      <dgm:prSet/>
      <dgm:spPr/>
      <dgm:t>
        <a:bodyPr/>
        <a:lstStyle/>
        <a:p>
          <a:endParaRPr lang="en-GB" sz="1700"/>
        </a:p>
      </dgm:t>
    </dgm:pt>
    <dgm:pt modelId="{36E62498-62E0-45A8-B9BE-F0E22ACA4C43}">
      <dgm:prSet phldrT="[Text]" custT="1"/>
      <dgm:spPr/>
      <dgm:t>
        <a:bodyPr/>
        <a:lstStyle/>
        <a:p>
          <a:r>
            <a:rPr lang="en-US" sz="1700" dirty="0"/>
            <a:t>6. Ocean observations and forecasting systems for Africa</a:t>
          </a:r>
          <a:endParaRPr lang="en-GB" sz="1700" dirty="0"/>
        </a:p>
      </dgm:t>
    </dgm:pt>
    <dgm:pt modelId="{61B47388-2981-4739-9A95-7DA03E55A851}" type="parTrans" cxnId="{66A40F66-3B05-48EC-A99D-4A07D4D83534}">
      <dgm:prSet/>
      <dgm:spPr/>
      <dgm:t>
        <a:bodyPr/>
        <a:lstStyle/>
        <a:p>
          <a:endParaRPr lang="en-GB" sz="1700"/>
        </a:p>
      </dgm:t>
    </dgm:pt>
    <dgm:pt modelId="{11ECE21E-2974-460E-A1FE-14BEEE8DFE8E}" type="sibTrans" cxnId="{66A40F66-3B05-48EC-A99D-4A07D4D83534}">
      <dgm:prSet/>
      <dgm:spPr/>
      <dgm:t>
        <a:bodyPr/>
        <a:lstStyle/>
        <a:p>
          <a:endParaRPr lang="en-GB" sz="1700"/>
        </a:p>
      </dgm:t>
    </dgm:pt>
    <dgm:pt modelId="{D818A509-3592-4DE0-8458-3AF2C95CF736}">
      <dgm:prSet phldrT="[Text]" custT="1"/>
      <dgm:spPr>
        <a:solidFill>
          <a:schemeClr val="accent1">
            <a:lumMod val="60000"/>
            <a:lumOff val="40000"/>
            <a:alpha val="50000"/>
          </a:schemeClr>
        </a:solidFill>
      </dgm:spPr>
      <dgm:t>
        <a:bodyPr/>
        <a:lstStyle/>
        <a:p>
          <a:r>
            <a:rPr lang="en-US" sz="1700" dirty="0"/>
            <a:t>7. Digital twin for Africa - Establishing an African ocean knowledge hub</a:t>
          </a:r>
          <a:endParaRPr lang="en-GB" sz="1700" dirty="0"/>
        </a:p>
      </dgm:t>
    </dgm:pt>
    <dgm:pt modelId="{E2F9E6E4-C467-4D1C-9281-2828943EBABD}" type="parTrans" cxnId="{6B35E814-EC2B-4B45-9872-4361CA46E20A}">
      <dgm:prSet/>
      <dgm:spPr/>
      <dgm:t>
        <a:bodyPr/>
        <a:lstStyle/>
        <a:p>
          <a:endParaRPr lang="en-GB" sz="1700"/>
        </a:p>
      </dgm:t>
    </dgm:pt>
    <dgm:pt modelId="{A4F1CD13-9F1B-4A24-8421-3F9425759434}" type="sibTrans" cxnId="{6B35E814-EC2B-4B45-9872-4361CA46E20A}">
      <dgm:prSet/>
      <dgm:spPr/>
      <dgm:t>
        <a:bodyPr/>
        <a:lstStyle/>
        <a:p>
          <a:endParaRPr lang="en-GB" sz="1700"/>
        </a:p>
      </dgm:t>
    </dgm:pt>
    <dgm:pt modelId="{4F556249-B78F-4694-A2C6-3F20F5106AC1}">
      <dgm:prSet phldrT="[Text]" custT="1"/>
      <dgm:spPr/>
      <dgm:t>
        <a:bodyPr/>
        <a:lstStyle/>
        <a:p>
          <a:r>
            <a:rPr lang="en-US" sz="1700" dirty="0"/>
            <a:t>8. Strengthening capacities and skills of African Early Career Ocean Professionals (ECOPs)</a:t>
          </a:r>
          <a:endParaRPr lang="en-GB" sz="1700" dirty="0"/>
        </a:p>
      </dgm:t>
    </dgm:pt>
    <dgm:pt modelId="{79F77F88-2092-447E-B893-624DBAB414F5}" type="parTrans" cxnId="{E7A476A7-8C4C-4485-9BDC-FA2F8D10438D}">
      <dgm:prSet/>
      <dgm:spPr/>
      <dgm:t>
        <a:bodyPr/>
        <a:lstStyle/>
        <a:p>
          <a:endParaRPr lang="en-GB" sz="1700"/>
        </a:p>
      </dgm:t>
    </dgm:pt>
    <dgm:pt modelId="{AF279F02-AA98-4306-BB0C-19F49A346EB4}" type="sibTrans" cxnId="{E7A476A7-8C4C-4485-9BDC-FA2F8D10438D}">
      <dgm:prSet/>
      <dgm:spPr/>
      <dgm:t>
        <a:bodyPr/>
        <a:lstStyle/>
        <a:p>
          <a:endParaRPr lang="en-GB" sz="1700"/>
        </a:p>
      </dgm:t>
    </dgm:pt>
    <dgm:pt modelId="{938CEB19-ECDF-4853-9078-B966781D6D70}">
      <dgm:prSet phldrT="[Text]" custT="1"/>
      <dgm:spPr/>
      <dgm:t>
        <a:bodyPr/>
        <a:lstStyle/>
        <a:p>
          <a:r>
            <a:rPr lang="en-GB" sz="1700" dirty="0"/>
            <a:t>9. Regional ocean literacy programme for Africa</a:t>
          </a:r>
        </a:p>
      </dgm:t>
    </dgm:pt>
    <dgm:pt modelId="{B99D472D-64D7-45CC-B141-FC3DCA084A9B}" type="parTrans" cxnId="{045EC8B8-46A3-4D9A-839D-EF99792E9C71}">
      <dgm:prSet/>
      <dgm:spPr/>
      <dgm:t>
        <a:bodyPr/>
        <a:lstStyle/>
        <a:p>
          <a:endParaRPr lang="en-GB" sz="1700"/>
        </a:p>
      </dgm:t>
    </dgm:pt>
    <dgm:pt modelId="{9FFB8DAC-6943-4DF9-8BD0-A3046B2E00A4}" type="sibTrans" cxnId="{045EC8B8-46A3-4D9A-839D-EF99792E9C71}">
      <dgm:prSet/>
      <dgm:spPr/>
      <dgm:t>
        <a:bodyPr/>
        <a:lstStyle/>
        <a:p>
          <a:endParaRPr lang="en-GB" sz="1700"/>
        </a:p>
      </dgm:t>
    </dgm:pt>
    <dgm:pt modelId="{EDA3BB3D-6213-4F51-8483-4B80D3C3CFCC}" type="pres">
      <dgm:prSet presAssocID="{7858B42C-3513-42F5-B17A-1ADE0F2EFDB4}" presName="composite" presStyleCnt="0">
        <dgm:presLayoutVars>
          <dgm:chMax val="1"/>
          <dgm:dir/>
          <dgm:resizeHandles val="exact"/>
        </dgm:presLayoutVars>
      </dgm:prSet>
      <dgm:spPr/>
    </dgm:pt>
    <dgm:pt modelId="{87E379C3-DAE3-42F8-B7F6-EC38633BC4D2}" type="pres">
      <dgm:prSet presAssocID="{7858B42C-3513-42F5-B17A-1ADE0F2EFDB4}" presName="radial" presStyleCnt="0">
        <dgm:presLayoutVars>
          <dgm:animLvl val="ctr"/>
        </dgm:presLayoutVars>
      </dgm:prSet>
      <dgm:spPr/>
    </dgm:pt>
    <dgm:pt modelId="{98E005E0-6CE3-402F-A13C-FDB0DE41E1F6}" type="pres">
      <dgm:prSet presAssocID="{C0E64980-8975-47B6-9CFA-A5F0D3AF7AC1}" presName="centerShape" presStyleLbl="vennNode1" presStyleIdx="0" presStyleCnt="10"/>
      <dgm:spPr/>
    </dgm:pt>
    <dgm:pt modelId="{7F887FEC-EE24-4AAA-B670-65DBF0765DA6}" type="pres">
      <dgm:prSet presAssocID="{B781FC7A-301A-438A-AF38-E8E3454E497E}" presName="node" presStyleLbl="vennNode1" presStyleIdx="1" presStyleCnt="10">
        <dgm:presLayoutVars>
          <dgm:bulletEnabled val="1"/>
        </dgm:presLayoutVars>
      </dgm:prSet>
      <dgm:spPr/>
    </dgm:pt>
    <dgm:pt modelId="{6C2A7C5A-E196-4474-93AB-A99804298776}" type="pres">
      <dgm:prSet presAssocID="{551B49FC-BB47-492E-B78A-F3617230391E}" presName="node" presStyleLbl="vennNode1" presStyleIdx="2" presStyleCnt="10">
        <dgm:presLayoutVars>
          <dgm:bulletEnabled val="1"/>
        </dgm:presLayoutVars>
      </dgm:prSet>
      <dgm:spPr/>
    </dgm:pt>
    <dgm:pt modelId="{F0D08F58-1292-410B-B8E5-334F22E5C4E1}" type="pres">
      <dgm:prSet presAssocID="{5B16E045-DE1D-44DF-87E7-A233F83117CB}" presName="node" presStyleLbl="vennNode1" presStyleIdx="3" presStyleCnt="10">
        <dgm:presLayoutVars>
          <dgm:bulletEnabled val="1"/>
        </dgm:presLayoutVars>
      </dgm:prSet>
      <dgm:spPr/>
    </dgm:pt>
    <dgm:pt modelId="{EC8C3AE9-A69E-4054-BDC1-89A6DDA0BC85}" type="pres">
      <dgm:prSet presAssocID="{0FB55225-F14F-48A1-A235-F88477AC30F8}" presName="node" presStyleLbl="vennNode1" presStyleIdx="4" presStyleCnt="10">
        <dgm:presLayoutVars>
          <dgm:bulletEnabled val="1"/>
        </dgm:presLayoutVars>
      </dgm:prSet>
      <dgm:spPr/>
    </dgm:pt>
    <dgm:pt modelId="{168FFEB2-8A3A-4A47-A740-19E5A298E969}" type="pres">
      <dgm:prSet presAssocID="{E6E6C17E-DADA-44C7-BFA2-D672AF16683B}" presName="node" presStyleLbl="vennNode1" presStyleIdx="5" presStyleCnt="10">
        <dgm:presLayoutVars>
          <dgm:bulletEnabled val="1"/>
        </dgm:presLayoutVars>
      </dgm:prSet>
      <dgm:spPr/>
    </dgm:pt>
    <dgm:pt modelId="{A5F59891-0E52-45D0-BCAF-56C556A092BE}" type="pres">
      <dgm:prSet presAssocID="{36E62498-62E0-45A8-B9BE-F0E22ACA4C43}" presName="node" presStyleLbl="vennNode1" presStyleIdx="6" presStyleCnt="10">
        <dgm:presLayoutVars>
          <dgm:bulletEnabled val="1"/>
        </dgm:presLayoutVars>
      </dgm:prSet>
      <dgm:spPr/>
    </dgm:pt>
    <dgm:pt modelId="{BEA0EBBF-4A20-41AA-87F2-F96D0D0B7CF7}" type="pres">
      <dgm:prSet presAssocID="{D818A509-3592-4DE0-8458-3AF2C95CF736}" presName="node" presStyleLbl="vennNode1" presStyleIdx="7" presStyleCnt="10">
        <dgm:presLayoutVars>
          <dgm:bulletEnabled val="1"/>
        </dgm:presLayoutVars>
      </dgm:prSet>
      <dgm:spPr/>
    </dgm:pt>
    <dgm:pt modelId="{28F487D2-5164-4F3E-A444-DD1F912760BD}" type="pres">
      <dgm:prSet presAssocID="{4F556249-B78F-4694-A2C6-3F20F5106AC1}" presName="node" presStyleLbl="vennNode1" presStyleIdx="8" presStyleCnt="10">
        <dgm:presLayoutVars>
          <dgm:bulletEnabled val="1"/>
        </dgm:presLayoutVars>
      </dgm:prSet>
      <dgm:spPr/>
    </dgm:pt>
    <dgm:pt modelId="{DF0AC1ED-93DD-438D-80AC-1854EC901E7E}" type="pres">
      <dgm:prSet presAssocID="{938CEB19-ECDF-4853-9078-B966781D6D70}" presName="node" presStyleLbl="vennNode1" presStyleIdx="9" presStyleCnt="10">
        <dgm:presLayoutVars>
          <dgm:bulletEnabled val="1"/>
        </dgm:presLayoutVars>
      </dgm:prSet>
      <dgm:spPr/>
    </dgm:pt>
  </dgm:ptLst>
  <dgm:cxnLst>
    <dgm:cxn modelId="{06829C12-0C88-48DF-A283-F2779DC562BF}" type="presOf" srcId="{D818A509-3592-4DE0-8458-3AF2C95CF736}" destId="{BEA0EBBF-4A20-41AA-87F2-F96D0D0B7CF7}" srcOrd="0" destOrd="0" presId="urn:microsoft.com/office/officeart/2005/8/layout/radial3"/>
    <dgm:cxn modelId="{6B35E814-EC2B-4B45-9872-4361CA46E20A}" srcId="{C0E64980-8975-47B6-9CFA-A5F0D3AF7AC1}" destId="{D818A509-3592-4DE0-8458-3AF2C95CF736}" srcOrd="6" destOrd="0" parTransId="{E2F9E6E4-C467-4D1C-9281-2828943EBABD}" sibTransId="{A4F1CD13-9F1B-4A24-8421-3F9425759434}"/>
    <dgm:cxn modelId="{0B136A26-835B-40D6-8E34-2A741FAFC5CB}" type="presOf" srcId="{938CEB19-ECDF-4853-9078-B966781D6D70}" destId="{DF0AC1ED-93DD-438D-80AC-1854EC901E7E}" srcOrd="0" destOrd="0" presId="urn:microsoft.com/office/officeart/2005/8/layout/radial3"/>
    <dgm:cxn modelId="{6985B22D-1762-4E66-93AF-A1707D115D42}" srcId="{7858B42C-3513-42F5-B17A-1ADE0F2EFDB4}" destId="{C0E64980-8975-47B6-9CFA-A5F0D3AF7AC1}" srcOrd="0" destOrd="0" parTransId="{F3E2D019-6F68-41EF-A0D0-7E9069AACC0D}" sibTransId="{96CAE171-1DD7-4E5F-9D58-28F980697B1E}"/>
    <dgm:cxn modelId="{FD9AAB36-B205-4243-8E1D-49B26A765F1F}" type="presOf" srcId="{E6E6C17E-DADA-44C7-BFA2-D672AF16683B}" destId="{168FFEB2-8A3A-4A47-A740-19E5A298E969}" srcOrd="0" destOrd="0" presId="urn:microsoft.com/office/officeart/2005/8/layout/radial3"/>
    <dgm:cxn modelId="{211CD361-EA49-4A0C-B33E-6C035270DB40}" type="presOf" srcId="{36E62498-62E0-45A8-B9BE-F0E22ACA4C43}" destId="{A5F59891-0E52-45D0-BCAF-56C556A092BE}" srcOrd="0" destOrd="0" presId="urn:microsoft.com/office/officeart/2005/8/layout/radial3"/>
    <dgm:cxn modelId="{66A40F66-3B05-48EC-A99D-4A07D4D83534}" srcId="{C0E64980-8975-47B6-9CFA-A5F0D3AF7AC1}" destId="{36E62498-62E0-45A8-B9BE-F0E22ACA4C43}" srcOrd="5" destOrd="0" parTransId="{61B47388-2981-4739-9A95-7DA03E55A851}" sibTransId="{11ECE21E-2974-460E-A1FE-14BEEE8DFE8E}"/>
    <dgm:cxn modelId="{F732C270-3D0E-4302-AE04-C10C94F38667}" type="presOf" srcId="{7858B42C-3513-42F5-B17A-1ADE0F2EFDB4}" destId="{EDA3BB3D-6213-4F51-8483-4B80D3C3CFCC}" srcOrd="0" destOrd="0" presId="urn:microsoft.com/office/officeart/2005/8/layout/radial3"/>
    <dgm:cxn modelId="{B2E01178-FD17-4C76-BE1E-2BA800B98D8A}" type="presOf" srcId="{B781FC7A-301A-438A-AF38-E8E3454E497E}" destId="{7F887FEC-EE24-4AAA-B670-65DBF0765DA6}" srcOrd="0" destOrd="0" presId="urn:microsoft.com/office/officeart/2005/8/layout/radial3"/>
    <dgm:cxn modelId="{E7A476A7-8C4C-4485-9BDC-FA2F8D10438D}" srcId="{C0E64980-8975-47B6-9CFA-A5F0D3AF7AC1}" destId="{4F556249-B78F-4694-A2C6-3F20F5106AC1}" srcOrd="7" destOrd="0" parTransId="{79F77F88-2092-447E-B893-624DBAB414F5}" sibTransId="{AF279F02-AA98-4306-BB0C-19F49A346EB4}"/>
    <dgm:cxn modelId="{D89A41A8-F364-4F08-9C69-659B3114D20B}" srcId="{C0E64980-8975-47B6-9CFA-A5F0D3AF7AC1}" destId="{0FB55225-F14F-48A1-A235-F88477AC30F8}" srcOrd="3" destOrd="0" parTransId="{0F751679-B08A-4A63-83A3-A0D261DB5332}" sibTransId="{87E611D9-D21E-4CAC-BEEF-9261836E6129}"/>
    <dgm:cxn modelId="{3876BAAA-73EF-4E74-A0F4-CBCF46735A92}" srcId="{C0E64980-8975-47B6-9CFA-A5F0D3AF7AC1}" destId="{B781FC7A-301A-438A-AF38-E8E3454E497E}" srcOrd="0" destOrd="0" parTransId="{2B5445EF-4429-47F6-B29C-D995BAB449F4}" sibTransId="{AC5C254E-D780-4074-A580-616E19BE46DF}"/>
    <dgm:cxn modelId="{FB494BB4-60A6-428C-A6D9-C09448E0B699}" srcId="{C0E64980-8975-47B6-9CFA-A5F0D3AF7AC1}" destId="{551B49FC-BB47-492E-B78A-F3617230391E}" srcOrd="1" destOrd="0" parTransId="{EF1959EA-49F7-4F09-B269-AC075C1DBC50}" sibTransId="{C7D14F25-1782-4420-90D7-8F07949CF0FC}"/>
    <dgm:cxn modelId="{045EC8B8-46A3-4D9A-839D-EF99792E9C71}" srcId="{C0E64980-8975-47B6-9CFA-A5F0D3AF7AC1}" destId="{938CEB19-ECDF-4853-9078-B966781D6D70}" srcOrd="8" destOrd="0" parTransId="{B99D472D-64D7-45CC-B141-FC3DCA084A9B}" sibTransId="{9FFB8DAC-6943-4DF9-8BD0-A3046B2E00A4}"/>
    <dgm:cxn modelId="{16EF4FBB-FF45-4C86-979E-8C16AEDA2E4D}" type="presOf" srcId="{551B49FC-BB47-492E-B78A-F3617230391E}" destId="{6C2A7C5A-E196-4474-93AB-A99804298776}" srcOrd="0" destOrd="0" presId="urn:microsoft.com/office/officeart/2005/8/layout/radial3"/>
    <dgm:cxn modelId="{DE6DE6C2-4054-4060-87F2-8D14559D9735}" type="presOf" srcId="{C0E64980-8975-47B6-9CFA-A5F0D3AF7AC1}" destId="{98E005E0-6CE3-402F-A13C-FDB0DE41E1F6}" srcOrd="0" destOrd="0" presId="urn:microsoft.com/office/officeart/2005/8/layout/radial3"/>
    <dgm:cxn modelId="{4FD4D0C9-7748-43E5-A930-F38DBF5597D1}" srcId="{C0E64980-8975-47B6-9CFA-A5F0D3AF7AC1}" destId="{E6E6C17E-DADA-44C7-BFA2-D672AF16683B}" srcOrd="4" destOrd="0" parTransId="{5F742171-200B-4D8B-83C6-B6DC53D07037}" sibTransId="{7B6772F2-287A-417F-8502-9D0255158D4F}"/>
    <dgm:cxn modelId="{B6B9F0E7-F84F-4BCA-B95F-ABBB093506DC}" type="presOf" srcId="{0FB55225-F14F-48A1-A235-F88477AC30F8}" destId="{EC8C3AE9-A69E-4054-BDC1-89A6DDA0BC85}" srcOrd="0" destOrd="0" presId="urn:microsoft.com/office/officeart/2005/8/layout/radial3"/>
    <dgm:cxn modelId="{AEA822E8-FDDA-4D8F-B69A-67E468DED84E}" type="presOf" srcId="{4F556249-B78F-4694-A2C6-3F20F5106AC1}" destId="{28F487D2-5164-4F3E-A444-DD1F912760BD}" srcOrd="0" destOrd="0" presId="urn:microsoft.com/office/officeart/2005/8/layout/radial3"/>
    <dgm:cxn modelId="{F71AB9ED-EC53-4C88-BA6B-645FEE82FC1A}" srcId="{C0E64980-8975-47B6-9CFA-A5F0D3AF7AC1}" destId="{5B16E045-DE1D-44DF-87E7-A233F83117CB}" srcOrd="2" destOrd="0" parTransId="{979A1490-75A7-4B4A-9CFE-54F489E3AB54}" sibTransId="{B7505A82-2408-436C-8069-58FABBB00755}"/>
    <dgm:cxn modelId="{54DC7EEE-0CAA-453E-BFC9-1D8117A03D2E}" type="presOf" srcId="{5B16E045-DE1D-44DF-87E7-A233F83117CB}" destId="{F0D08F58-1292-410B-B8E5-334F22E5C4E1}" srcOrd="0" destOrd="0" presId="urn:microsoft.com/office/officeart/2005/8/layout/radial3"/>
    <dgm:cxn modelId="{76BD43BA-F04E-4B92-A894-BCD0CD8B4FE5}" type="presParOf" srcId="{EDA3BB3D-6213-4F51-8483-4B80D3C3CFCC}" destId="{87E379C3-DAE3-42F8-B7F6-EC38633BC4D2}" srcOrd="0" destOrd="0" presId="urn:microsoft.com/office/officeart/2005/8/layout/radial3"/>
    <dgm:cxn modelId="{8A19D3A3-E1EC-48A8-90E6-954DD0216CC4}" type="presParOf" srcId="{87E379C3-DAE3-42F8-B7F6-EC38633BC4D2}" destId="{98E005E0-6CE3-402F-A13C-FDB0DE41E1F6}" srcOrd="0" destOrd="0" presId="urn:microsoft.com/office/officeart/2005/8/layout/radial3"/>
    <dgm:cxn modelId="{8A96BABD-871B-4DAB-A4FF-87D8983E0445}" type="presParOf" srcId="{87E379C3-DAE3-42F8-B7F6-EC38633BC4D2}" destId="{7F887FEC-EE24-4AAA-B670-65DBF0765DA6}" srcOrd="1" destOrd="0" presId="urn:microsoft.com/office/officeart/2005/8/layout/radial3"/>
    <dgm:cxn modelId="{896F651E-D961-4EC9-B55E-BAFFEC884456}" type="presParOf" srcId="{87E379C3-DAE3-42F8-B7F6-EC38633BC4D2}" destId="{6C2A7C5A-E196-4474-93AB-A99804298776}" srcOrd="2" destOrd="0" presId="urn:microsoft.com/office/officeart/2005/8/layout/radial3"/>
    <dgm:cxn modelId="{C81FA72D-BB2C-4032-9D55-8FD76288604A}" type="presParOf" srcId="{87E379C3-DAE3-42F8-B7F6-EC38633BC4D2}" destId="{F0D08F58-1292-410B-B8E5-334F22E5C4E1}" srcOrd="3" destOrd="0" presId="urn:microsoft.com/office/officeart/2005/8/layout/radial3"/>
    <dgm:cxn modelId="{1792E626-9372-4F99-821A-FA4CF0FDCB1C}" type="presParOf" srcId="{87E379C3-DAE3-42F8-B7F6-EC38633BC4D2}" destId="{EC8C3AE9-A69E-4054-BDC1-89A6DDA0BC85}" srcOrd="4" destOrd="0" presId="urn:microsoft.com/office/officeart/2005/8/layout/radial3"/>
    <dgm:cxn modelId="{BB7BA397-8E4E-4356-9EE4-1747416C8564}" type="presParOf" srcId="{87E379C3-DAE3-42F8-B7F6-EC38633BC4D2}" destId="{168FFEB2-8A3A-4A47-A740-19E5A298E969}" srcOrd="5" destOrd="0" presId="urn:microsoft.com/office/officeart/2005/8/layout/radial3"/>
    <dgm:cxn modelId="{E5414E31-B32B-4728-AB60-C8030CC015D2}" type="presParOf" srcId="{87E379C3-DAE3-42F8-B7F6-EC38633BC4D2}" destId="{A5F59891-0E52-45D0-BCAF-56C556A092BE}" srcOrd="6" destOrd="0" presId="urn:microsoft.com/office/officeart/2005/8/layout/radial3"/>
    <dgm:cxn modelId="{282BB15D-D4AB-47ED-AC18-0C4733C9FBF4}" type="presParOf" srcId="{87E379C3-DAE3-42F8-B7F6-EC38633BC4D2}" destId="{BEA0EBBF-4A20-41AA-87F2-F96D0D0B7CF7}" srcOrd="7" destOrd="0" presId="urn:microsoft.com/office/officeart/2005/8/layout/radial3"/>
    <dgm:cxn modelId="{810B65DD-3D82-46F3-84A2-31F0363FDA55}" type="presParOf" srcId="{87E379C3-DAE3-42F8-B7F6-EC38633BC4D2}" destId="{28F487D2-5164-4F3E-A444-DD1F912760BD}" srcOrd="8" destOrd="0" presId="urn:microsoft.com/office/officeart/2005/8/layout/radial3"/>
    <dgm:cxn modelId="{C1669C93-9B1B-4E68-8490-F22636A3514F}" type="presParOf" srcId="{87E379C3-DAE3-42F8-B7F6-EC38633BC4D2}" destId="{DF0AC1ED-93DD-438D-80AC-1854EC901E7E}"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005E0-6CE3-402F-A13C-FDB0DE41E1F6}">
      <dsp:nvSpPr>
        <dsp:cNvPr id="0" name=""/>
        <dsp:cNvSpPr/>
      </dsp:nvSpPr>
      <dsp:spPr>
        <a:xfrm>
          <a:off x="2604542" y="1582022"/>
          <a:ext cx="3843229" cy="3843229"/>
        </a:xfrm>
        <a:prstGeom prst="ellipse">
          <a:avLst/>
        </a:prstGeom>
        <a:solidFill>
          <a:schemeClr val="accent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7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500" kern="1200" dirty="0"/>
            <a:t>Nine Priority Future Decade Actions</a:t>
          </a:r>
          <a:endParaRPr lang="en-GB" sz="2500" kern="1200" dirty="0"/>
        </a:p>
        <a:p>
          <a:pPr marL="0" lvl="0" algn="ctr" defTabSz="2400300">
            <a:lnSpc>
              <a:spcPct val="90000"/>
            </a:lnSpc>
            <a:spcBef>
              <a:spcPct val="0"/>
            </a:spcBef>
            <a:spcAft>
              <a:spcPct val="35000"/>
            </a:spcAft>
            <a:buNone/>
          </a:pPr>
          <a:endParaRPr lang="en-GB" sz="1700" kern="1200" dirty="0"/>
        </a:p>
      </dsp:txBody>
      <dsp:txXfrm>
        <a:off x="3167370" y="2144850"/>
        <a:ext cx="2717573" cy="2717573"/>
      </dsp:txXfrm>
    </dsp:sp>
    <dsp:sp modelId="{7F887FEC-EE24-4AAA-B670-65DBF0765DA6}">
      <dsp:nvSpPr>
        <dsp:cNvPr id="0" name=""/>
        <dsp:cNvSpPr/>
      </dsp:nvSpPr>
      <dsp:spPr>
        <a:xfrm>
          <a:off x="3565350" y="38000"/>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1. Sustainable ocean management in Africa</a:t>
          </a:r>
        </a:p>
      </dsp:txBody>
      <dsp:txXfrm>
        <a:off x="3846764" y="319414"/>
        <a:ext cx="1358786" cy="1358786"/>
      </dsp:txXfrm>
    </dsp:sp>
    <dsp:sp modelId="{6C2A7C5A-E196-4474-93AB-A99804298776}">
      <dsp:nvSpPr>
        <dsp:cNvPr id="0" name=""/>
        <dsp:cNvSpPr/>
      </dsp:nvSpPr>
      <dsp:spPr>
        <a:xfrm>
          <a:off x="5175422" y="624019"/>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2. Ocean and human health in Africa</a:t>
          </a:r>
          <a:endParaRPr lang="en-GB" sz="1700" kern="1200" dirty="0"/>
        </a:p>
      </dsp:txBody>
      <dsp:txXfrm>
        <a:off x="5456836" y="905433"/>
        <a:ext cx="1358786" cy="1358786"/>
      </dsp:txXfrm>
    </dsp:sp>
    <dsp:sp modelId="{F0D08F58-1292-410B-B8E5-334F22E5C4E1}">
      <dsp:nvSpPr>
        <dsp:cNvPr id="0" name=""/>
        <dsp:cNvSpPr/>
      </dsp:nvSpPr>
      <dsp:spPr>
        <a:xfrm>
          <a:off x="6032124" y="2107870"/>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3. Unlocking the blue carbon potential of Africa</a:t>
          </a:r>
          <a:endParaRPr lang="en-GB" sz="1700" kern="1200" dirty="0"/>
        </a:p>
      </dsp:txBody>
      <dsp:txXfrm>
        <a:off x="6313538" y="2389284"/>
        <a:ext cx="1358786" cy="1358786"/>
      </dsp:txXfrm>
    </dsp:sp>
    <dsp:sp modelId="{EC8C3AE9-A69E-4054-BDC1-89A6DDA0BC85}">
      <dsp:nvSpPr>
        <dsp:cNvPr id="0" name=""/>
        <dsp:cNvSpPr/>
      </dsp:nvSpPr>
      <dsp:spPr>
        <a:xfrm>
          <a:off x="5734595" y="3795243"/>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4. Fisheries and IUU in Africa</a:t>
          </a:r>
          <a:endParaRPr lang="en-GB" sz="1700" kern="1200" dirty="0"/>
        </a:p>
      </dsp:txBody>
      <dsp:txXfrm>
        <a:off x="6016009" y="4076657"/>
        <a:ext cx="1358786" cy="1358786"/>
      </dsp:txXfrm>
    </dsp:sp>
    <dsp:sp modelId="{168FFEB2-8A3A-4A47-A740-19E5A298E969}">
      <dsp:nvSpPr>
        <dsp:cNvPr id="0" name=""/>
        <dsp:cNvSpPr/>
      </dsp:nvSpPr>
      <dsp:spPr>
        <a:xfrm>
          <a:off x="4422052" y="4896598"/>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5. Strengthening multi-hazard early warning systems and community resilience</a:t>
          </a:r>
          <a:endParaRPr lang="en-GB" sz="1700" kern="1200" dirty="0"/>
        </a:p>
      </dsp:txBody>
      <dsp:txXfrm>
        <a:off x="4703466" y="5178012"/>
        <a:ext cx="1358786" cy="1358786"/>
      </dsp:txXfrm>
    </dsp:sp>
    <dsp:sp modelId="{A5F59891-0E52-45D0-BCAF-56C556A092BE}">
      <dsp:nvSpPr>
        <dsp:cNvPr id="0" name=""/>
        <dsp:cNvSpPr/>
      </dsp:nvSpPr>
      <dsp:spPr>
        <a:xfrm>
          <a:off x="2708648" y="4896598"/>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6. Ocean observations and forecasting systems for Africa</a:t>
          </a:r>
          <a:endParaRPr lang="en-GB" sz="1700" kern="1200" dirty="0"/>
        </a:p>
      </dsp:txBody>
      <dsp:txXfrm>
        <a:off x="2990062" y="5178012"/>
        <a:ext cx="1358786" cy="1358786"/>
      </dsp:txXfrm>
    </dsp:sp>
    <dsp:sp modelId="{BEA0EBBF-4A20-41AA-87F2-F96D0D0B7CF7}">
      <dsp:nvSpPr>
        <dsp:cNvPr id="0" name=""/>
        <dsp:cNvSpPr/>
      </dsp:nvSpPr>
      <dsp:spPr>
        <a:xfrm>
          <a:off x="1396104" y="3795243"/>
          <a:ext cx="1921614" cy="1921614"/>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7. Digital twin for Africa - Establishing an African ocean knowledge hub</a:t>
          </a:r>
          <a:endParaRPr lang="en-GB" sz="1700" kern="1200" dirty="0"/>
        </a:p>
      </dsp:txBody>
      <dsp:txXfrm>
        <a:off x="1677518" y="4076657"/>
        <a:ext cx="1358786" cy="1358786"/>
      </dsp:txXfrm>
    </dsp:sp>
    <dsp:sp modelId="{28F487D2-5164-4F3E-A444-DD1F912760BD}">
      <dsp:nvSpPr>
        <dsp:cNvPr id="0" name=""/>
        <dsp:cNvSpPr/>
      </dsp:nvSpPr>
      <dsp:spPr>
        <a:xfrm>
          <a:off x="1098575" y="2107870"/>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8. Strengthening capacities and skills of African Early Career Ocean Professionals (ECOPs)</a:t>
          </a:r>
          <a:endParaRPr lang="en-GB" sz="1700" kern="1200" dirty="0"/>
        </a:p>
      </dsp:txBody>
      <dsp:txXfrm>
        <a:off x="1379989" y="2389284"/>
        <a:ext cx="1358786" cy="1358786"/>
      </dsp:txXfrm>
    </dsp:sp>
    <dsp:sp modelId="{DF0AC1ED-93DD-438D-80AC-1854EC901E7E}">
      <dsp:nvSpPr>
        <dsp:cNvPr id="0" name=""/>
        <dsp:cNvSpPr/>
      </dsp:nvSpPr>
      <dsp:spPr>
        <a:xfrm>
          <a:off x="1955277" y="624019"/>
          <a:ext cx="1921614" cy="19216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9. Regional ocean literacy programme for Africa</a:t>
          </a:r>
        </a:p>
      </dsp:txBody>
      <dsp:txXfrm>
        <a:off x="2236691" y="905433"/>
        <a:ext cx="1358786" cy="135878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3C41D4-E5C2-48B8-BFBA-E479B1DB16A9}" type="datetime1">
              <a:rPr lang="fr-FR" smtClean="0"/>
              <a:t>11/09/2022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fr-FR" smtClean="0"/>
              <a:t>‹N°›</a:t>
            </a:fld>
            <a:endParaRPr lang="fr-F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A6E30-EA26-42DB-A0B5-B3C4DF5444BE}" type="datetime1">
              <a:rPr lang="fr-FR" smtClean="0"/>
              <a:pPr/>
              <a:t>11/09/2022</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fr-FR" noProof="0" smtClean="0"/>
              <a:t>‹N°›</a:t>
            </a:fld>
            <a:endParaRPr lang="fr-FR"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6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22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6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20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70318-AD01-4B31-99EF-073D9ECF7DA3}" type="slidenum">
              <a:rPr lang="en-US" smtClean="0"/>
              <a:t>14</a:t>
            </a:fld>
            <a:endParaRPr lang="en-US"/>
          </a:p>
        </p:txBody>
      </p:sp>
    </p:spTree>
    <p:extLst>
      <p:ext uri="{BB962C8B-B14F-4D97-AF65-F5344CB8AC3E}">
        <p14:creationId xmlns:p14="http://schemas.microsoft.com/office/powerpoint/2010/main" val="20426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buNone/>
            </a:pPr>
            <a:r>
              <a:rPr lang="en-US" sz="3200" dirty="0"/>
              <a:t>At the heart of the Africa Roadmap are the nine Priority Future Decade Actions: </a:t>
            </a:r>
            <a:endParaRPr lang="en-GB" sz="1600" dirty="0"/>
          </a:p>
          <a:p>
            <a:pPr lvl="1"/>
            <a:r>
              <a:rPr lang="en-GB" sz="1600" dirty="0"/>
              <a:t>1. Sustainable ocean management in Africa</a:t>
            </a:r>
          </a:p>
          <a:p>
            <a:pPr lvl="1"/>
            <a:r>
              <a:rPr lang="en-US" sz="1600" dirty="0"/>
              <a:t>2. Ocean and human health in Africa</a:t>
            </a:r>
            <a:endParaRPr lang="en-GB" sz="1600" dirty="0"/>
          </a:p>
          <a:p>
            <a:pPr lvl="1"/>
            <a:r>
              <a:rPr lang="en-US" sz="1600" dirty="0"/>
              <a:t>3. Unlocking the blue carbon potential of Africa</a:t>
            </a:r>
            <a:endParaRPr lang="en-GB" sz="1600" dirty="0"/>
          </a:p>
          <a:p>
            <a:pPr lvl="1"/>
            <a:r>
              <a:rPr lang="en-US" sz="1600" dirty="0"/>
              <a:t>4. Fisheries and IUU in Africa</a:t>
            </a:r>
            <a:endParaRPr lang="en-GB" sz="1600" dirty="0"/>
          </a:p>
          <a:p>
            <a:pPr lvl="1"/>
            <a:r>
              <a:rPr lang="en-US" sz="1600" dirty="0"/>
              <a:t>5. Strengthening multi-hazard early warning systems and community resilience</a:t>
            </a:r>
            <a:endParaRPr lang="en-GB" sz="1600" dirty="0"/>
          </a:p>
          <a:p>
            <a:pPr lvl="1"/>
            <a:r>
              <a:rPr lang="en-US" sz="1600" dirty="0"/>
              <a:t>6. Ocean observations and forecasting systems for Africa</a:t>
            </a:r>
            <a:endParaRPr lang="en-GB" sz="1600" dirty="0"/>
          </a:p>
          <a:p>
            <a:pPr lvl="1"/>
            <a:r>
              <a:rPr lang="en-US" sz="1600" dirty="0"/>
              <a:t>7. Digital twin for Africa - Establishing an African ocean knowledge hub</a:t>
            </a:r>
            <a:endParaRPr lang="en-GB" sz="1600" dirty="0"/>
          </a:p>
          <a:p>
            <a:pPr lvl="1"/>
            <a:r>
              <a:rPr lang="en-US" sz="1600" dirty="0"/>
              <a:t>8. Strengthening capacities and skills of African Early Career Ocean Professionals (ECOPs)</a:t>
            </a:r>
            <a:endParaRPr lang="en-GB" sz="1600" dirty="0"/>
          </a:p>
          <a:p>
            <a:pPr lvl="1"/>
            <a:r>
              <a:rPr lang="en-GB" sz="1600" dirty="0"/>
              <a:t>9. Regional ocean literacy programme for Africa</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DC8-0BF7-4C8A-92DF-E8CB910FB4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3603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The Ocean Decade Africa Roadmap serves as a call for African organization and individual champions to take the initiative and lead the co-design and co-delivery of Decade Actions to tackle the pressing challenges in Africa.</a:t>
            </a:r>
          </a:p>
          <a:p>
            <a:endParaRPr lang="en-US" sz="1400" dirty="0">
              <a:latin typeface="+mn-lt"/>
            </a:endParaRPr>
          </a:p>
          <a:p>
            <a:r>
              <a:rPr lang="en-US" sz="1400" dirty="0">
                <a:latin typeface="+mn-lt"/>
              </a:rPr>
              <a:t>This will</a:t>
            </a:r>
            <a:r>
              <a:rPr lang="en-US" sz="1400" baseline="0" dirty="0">
                <a:latin typeface="+mn-lt"/>
              </a:rPr>
              <a:t> require an enabling environment that comprises:</a:t>
            </a:r>
          </a:p>
          <a:p>
            <a:pPr marL="285750" indent="-285750">
              <a:buFont typeface="Wingdings" panose="05000000000000000000" pitchFamily="2" charset="2"/>
              <a:buChar char="ü"/>
            </a:pPr>
            <a:r>
              <a:rPr lang="en-US" sz="1400" dirty="0">
                <a:latin typeface="+mn-lt"/>
              </a:rPr>
              <a:t>The need for Capacity development</a:t>
            </a:r>
          </a:p>
          <a:p>
            <a:pPr marL="285750" indent="-285750">
              <a:buFont typeface="Wingdings" panose="05000000000000000000" pitchFamily="2" charset="2"/>
              <a:buChar char="ü"/>
            </a:pPr>
            <a:r>
              <a:rPr lang="en-US" sz="1400" dirty="0">
                <a:latin typeface="+mn-lt"/>
              </a:rPr>
              <a:t>Partnerships (intra-regional, i.e. between African organizations; inter-regional i.e. with other organizations outside Africa, including with African diaspora)</a:t>
            </a:r>
          </a:p>
          <a:p>
            <a:pPr marL="285750" indent="-285750">
              <a:buFont typeface="Wingdings" panose="05000000000000000000" pitchFamily="2" charset="2"/>
              <a:buChar char="ü"/>
            </a:pPr>
            <a:r>
              <a:rPr lang="en-US" sz="1400" dirty="0">
                <a:latin typeface="+mn-lt"/>
              </a:rPr>
              <a:t>Gender and Indigenous and Local Knowledge (ILK) as a very important component in the co-design and co-delivery on Actions</a:t>
            </a:r>
          </a:p>
          <a:p>
            <a:pPr marL="285750" indent="-285750">
              <a:buFont typeface="Wingdings" panose="05000000000000000000" pitchFamily="2" charset="2"/>
              <a:buChar char="ü"/>
            </a:pPr>
            <a:r>
              <a:rPr lang="en-US" sz="1400" dirty="0">
                <a:latin typeface="+mn-lt"/>
              </a:rPr>
              <a:t>Resource mobilization – way to close the gap in limited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DC8-0BF7-4C8A-92DF-E8CB910FB4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511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8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sym typeface="Roboto"/>
              </a:rPr>
              <a:t>Implementation of the Ocean Decade Africa Roadmap will require strong </a:t>
            </a:r>
            <a:r>
              <a:rPr kumimoji="0" lang="en-US" sz="1400" b="1" i="0" u="none" strike="noStrike" kern="1200" cap="none" spc="0" normalizeH="0" baseline="0" noProof="0" dirty="0">
                <a:ln>
                  <a:noFill/>
                </a:ln>
                <a:solidFill>
                  <a:srgbClr val="000000"/>
                </a:solidFill>
                <a:effectLst/>
                <a:uLnTx/>
                <a:uFillTx/>
                <a:latin typeface="+mn-lt"/>
                <a:ea typeface="+mn-ea"/>
                <a:cs typeface="+mn-cs"/>
                <a:sym typeface="Roboto"/>
              </a:rPr>
              <a:t>coordination at the national, regional and international</a:t>
            </a:r>
            <a:r>
              <a:rPr kumimoji="0" lang="en-US" sz="1400" b="0" i="0" u="none" strike="noStrike" kern="1200" cap="none" spc="0" normalizeH="0" baseline="0" noProof="0" dirty="0">
                <a:ln>
                  <a:noFill/>
                </a:ln>
                <a:solidFill>
                  <a:srgbClr val="000000"/>
                </a:solidFill>
                <a:effectLst/>
                <a:uLnTx/>
                <a:uFillTx/>
                <a:latin typeface="+mn-lt"/>
                <a:ea typeface="+mn-ea"/>
                <a:cs typeface="+mn-cs"/>
                <a:sym typeface="Roboto"/>
              </a:rPr>
              <a:t> levels</a:t>
            </a:r>
          </a:p>
          <a:p>
            <a:pPr marL="0" marR="0" lvl="0" indent="0" algn="l" defTabSz="1300480" rtl="0" eaLnBrk="1" fontAlgn="auto" latinLnBrk="0" hangingPunct="0">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sym typeface="Roboto"/>
            </a:endParaRPr>
          </a:p>
          <a:p>
            <a:pPr marL="0" marR="0" lvl="0" indent="0" algn="l" defTabSz="130048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Coordination and collaboration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will</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need</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to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occur</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both</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t>
            </a:r>
            <a:r>
              <a:rPr kumimoji="0" lang="fr-FR" sz="1400" b="1" i="0" u="none" strike="noStrike" kern="1200" cap="none" spc="0" normalizeH="0" baseline="0" noProof="0" dirty="0" err="1">
                <a:ln>
                  <a:noFill/>
                </a:ln>
                <a:solidFill>
                  <a:srgbClr val="000000"/>
                </a:solidFill>
                <a:effectLst/>
                <a:uLnTx/>
                <a:uFillTx/>
                <a:latin typeface="+mn-lt"/>
                <a:ea typeface="+mn-ea"/>
                <a:cs typeface="+mn-cs"/>
                <a:sym typeface="Roboto"/>
              </a:rPr>
              <a:t>thematically</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and </a:t>
            </a:r>
            <a:r>
              <a:rPr kumimoji="0" lang="fr-FR" sz="1400" b="1" i="0" u="none" strike="noStrike" kern="1200" cap="none" spc="0" normalizeH="0" baseline="0" noProof="0" dirty="0" err="1">
                <a:ln>
                  <a:noFill/>
                </a:ln>
                <a:solidFill>
                  <a:srgbClr val="000000"/>
                </a:solidFill>
                <a:effectLst/>
                <a:uLnTx/>
                <a:uFillTx/>
                <a:latin typeface="+mn-lt"/>
                <a:ea typeface="+mn-ea"/>
                <a:cs typeface="+mn-cs"/>
                <a:sym typeface="Roboto"/>
              </a:rPr>
              <a:t>geographically</a:t>
            </a:r>
            <a:endParaRPr kumimoji="0" lang="fr-FR" sz="1400" b="1" i="0" u="none" strike="noStrike" kern="1200" cap="none" spc="0" normalizeH="0" baseline="0" noProof="0" dirty="0">
              <a:ln>
                <a:noFill/>
              </a:ln>
              <a:solidFill>
                <a:srgbClr val="000000"/>
              </a:solidFill>
              <a:effectLst/>
              <a:uLnTx/>
              <a:uFillTx/>
              <a:latin typeface="+mn-lt"/>
              <a:ea typeface="+mn-ea"/>
              <a:cs typeface="+mn-cs"/>
              <a:sym typeface="Roboto"/>
            </a:endParaRP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fr-FR" sz="1400" b="1" i="0" u="none" strike="noStrike" kern="1200" cap="none" spc="0" normalizeH="0" baseline="0" noProof="0" dirty="0">
              <a:ln>
                <a:noFill/>
              </a:ln>
              <a:solidFill>
                <a:srgbClr val="000000"/>
              </a:solidFill>
              <a:effectLst/>
              <a:uLnTx/>
              <a:uFillTx/>
              <a:latin typeface="+mn-lt"/>
              <a:ea typeface="+mn-ea"/>
              <a:cs typeface="+mn-cs"/>
              <a:sym typeface="Roboto"/>
            </a:endParaRPr>
          </a:p>
          <a:p>
            <a:pPr marL="0" marR="0" lvl="0" indent="0" algn="l" defTabSz="130048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mn-lt"/>
                <a:ea typeface="+mn-ea"/>
                <a:cs typeface="+mn-cs"/>
                <a:sym typeface="Roboto"/>
              </a:rPr>
              <a:t>Multiple </a:t>
            </a:r>
            <a:r>
              <a:rPr kumimoji="0" lang="fr-FR" sz="1400" b="1" i="0" u="none" strike="noStrike" kern="1200" cap="none" spc="0" normalizeH="0" baseline="0" noProof="0" dirty="0" err="1">
                <a:ln>
                  <a:noFill/>
                </a:ln>
                <a:solidFill>
                  <a:srgbClr val="000000"/>
                </a:solidFill>
                <a:effectLst/>
                <a:uLnTx/>
                <a:uFillTx/>
                <a:latin typeface="+mn-lt"/>
                <a:ea typeface="+mn-ea"/>
                <a:cs typeface="+mn-cs"/>
                <a:sym typeface="Roboto"/>
              </a:rPr>
              <a:t>stakeholders</a:t>
            </a:r>
            <a:r>
              <a:rPr kumimoji="0" lang="fr-FR" sz="1400" b="1" i="0" u="none" strike="noStrike" kern="1200" cap="none" spc="0" normalizeH="0" baseline="0" noProof="0" dirty="0">
                <a:ln>
                  <a:noFill/>
                </a:ln>
                <a:solidFill>
                  <a:srgbClr val="000000"/>
                </a:solidFill>
                <a:effectLst/>
                <a:uLnTx/>
                <a:uFillTx/>
                <a:latin typeface="+mn-lt"/>
                <a:ea typeface="+mn-ea"/>
                <a:cs typeface="+mn-cs"/>
                <a:sym typeface="Roboto"/>
              </a:rPr>
              <a:t>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need</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to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be</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engaged</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in </a:t>
            </a:r>
            <a:r>
              <a:rPr kumimoji="0" lang="fr-FR" sz="1400" b="0" i="0" u="none" strike="noStrike" kern="1200" cap="none" spc="0" normalizeH="0" baseline="0" noProof="0" dirty="0" err="1">
                <a:ln>
                  <a:noFill/>
                </a:ln>
                <a:solidFill>
                  <a:srgbClr val="000000"/>
                </a:solidFill>
                <a:effectLst/>
                <a:uLnTx/>
                <a:uFillTx/>
                <a:latin typeface="+mn-lt"/>
                <a:ea typeface="+mn-ea"/>
                <a:cs typeface="+mn-cs"/>
                <a:sym typeface="Roboto"/>
              </a:rPr>
              <a:t>governance</a:t>
            </a:r>
            <a:r>
              <a:rPr kumimoji="0" lang="fr-FR" sz="1400" b="0" i="0" u="none" strike="noStrike" kern="1200" cap="none" spc="0" normalizeH="0" baseline="0" noProof="0" dirty="0">
                <a:ln>
                  <a:noFill/>
                </a:ln>
                <a:solidFill>
                  <a:srgbClr val="000000"/>
                </a:solidFill>
                <a:effectLst/>
                <a:uLnTx/>
                <a:uFillTx/>
                <a:latin typeface="+mn-lt"/>
                <a:ea typeface="+mn-ea"/>
                <a:cs typeface="+mn-cs"/>
                <a:sym typeface="Roboto"/>
              </a:rPr>
              <a:t> and coordination structures </a:t>
            </a:r>
          </a:p>
          <a:p>
            <a:endParaRPr lang="en-US" dirty="0"/>
          </a:p>
        </p:txBody>
      </p:sp>
      <p:sp>
        <p:nvSpPr>
          <p:cNvPr id="4" name="Slide Number Placeholder 3"/>
          <p:cNvSpPr>
            <a:spLocks noGrp="1"/>
          </p:cNvSpPr>
          <p:nvPr>
            <p:ph type="sldNum" sz="quarter" idx="10"/>
          </p:nvPr>
        </p:nvSpPr>
        <p:spPr/>
        <p:txBody>
          <a:bodyPr/>
          <a:lstStyle/>
          <a:p>
            <a:fld id="{A9C70318-AD01-4B31-99EF-073D9ECF7DA3}" type="slidenum">
              <a:rPr lang="en-US" smtClean="0"/>
              <a:t>17</a:t>
            </a:fld>
            <a:endParaRPr lang="en-US"/>
          </a:p>
        </p:txBody>
      </p:sp>
    </p:spTree>
    <p:extLst>
      <p:ext uri="{BB962C8B-B14F-4D97-AF65-F5344CB8AC3E}">
        <p14:creationId xmlns:p14="http://schemas.microsoft.com/office/powerpoint/2010/main" val="13929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70318-AD01-4B31-99EF-073D9ECF7DA3}" type="slidenum">
              <a:rPr lang="en-US" smtClean="0"/>
              <a:t>18</a:t>
            </a:fld>
            <a:endParaRPr lang="en-US"/>
          </a:p>
        </p:txBody>
      </p:sp>
    </p:spTree>
    <p:extLst>
      <p:ext uri="{BB962C8B-B14F-4D97-AF65-F5344CB8AC3E}">
        <p14:creationId xmlns:p14="http://schemas.microsoft.com/office/powerpoint/2010/main" val="171968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9C70318-AD01-4B31-99EF-073D9ECF7DA3}" type="slidenum">
              <a:rPr lang="en-US" smtClean="0"/>
              <a:t>2</a:t>
            </a:fld>
            <a:endParaRPr lang="en-US"/>
          </a:p>
        </p:txBody>
      </p:sp>
    </p:spTree>
    <p:extLst>
      <p:ext uri="{BB962C8B-B14F-4D97-AF65-F5344CB8AC3E}">
        <p14:creationId xmlns:p14="http://schemas.microsoft.com/office/powerpoint/2010/main" val="287923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introducing the Intergovernmental Oceanographic Commission of UNESCO and its programmes.</a:t>
            </a:r>
          </a:p>
          <a:p>
            <a:endParaRPr lang="en-US" dirty="0"/>
          </a:p>
          <a:p>
            <a:r>
              <a:rPr lang="en-US" dirty="0"/>
              <a:t>IOC</a:t>
            </a:r>
            <a:r>
              <a:rPr lang="en-US" baseline="0" dirty="0"/>
              <a:t> was established in1960 as the Intergovernmental body of the UN system for ocean science, observations, data exchange, services, capacity development, and science-to-governance work. It has 150 Member States and focuses on the building of scientific knowledge, applying the knowledge for societal benefit, and improving governance.</a:t>
            </a:r>
          </a:p>
          <a:p>
            <a:endParaRPr lang="en-US" baseline="0" dirty="0"/>
          </a:p>
          <a:p>
            <a:r>
              <a:rPr lang="en-US" baseline="0" dirty="0"/>
              <a:t>The IOC’s Sub Commission for Africa and the Adjacent Island States (IOCAFRICA) </a:t>
            </a:r>
            <a:r>
              <a:rPr lang="en-US" dirty="0"/>
              <a:t>was established by in 2011 as a framework to facilitate coordination among Member States in the region, and to ensure the efficient implementation of IOC programme in Africa.  It’s one of IOC’s three Sub Commissions. The other two cover the Western Pacific (WESTPAC) and the Caribbean and Adjacent regions (IOCARIBE)</a:t>
            </a:r>
          </a:p>
          <a:p>
            <a:endParaRPr lang="en-US" dirty="0"/>
          </a:p>
        </p:txBody>
      </p:sp>
      <p:sp>
        <p:nvSpPr>
          <p:cNvPr id="4" name="Slide Number Placeholder 3"/>
          <p:cNvSpPr>
            <a:spLocks noGrp="1"/>
          </p:cNvSpPr>
          <p:nvPr>
            <p:ph type="sldNum" sz="quarter" idx="5"/>
          </p:nvPr>
        </p:nvSpPr>
        <p:spPr/>
        <p:txBody>
          <a:bodyPr/>
          <a:lstStyle/>
          <a:p>
            <a:pPr marL="0" marR="0" lvl="0" indent="0" algn="r" defTabSz="933519" rtl="0" eaLnBrk="1" fontAlgn="auto" latinLnBrk="0" hangingPunct="1">
              <a:lnSpc>
                <a:spcPct val="100000"/>
              </a:lnSpc>
              <a:spcBef>
                <a:spcPts val="0"/>
              </a:spcBef>
              <a:spcAft>
                <a:spcPts val="0"/>
              </a:spcAft>
              <a:buClrTx/>
              <a:buSzTx/>
              <a:buFontTx/>
              <a:buNone/>
              <a:tabLst/>
              <a:defRPr/>
            </a:pPr>
            <a:fld id="{3B739CCE-F47C-4B40-8222-80ADFA318BA4}" type="slidenum">
              <a:rPr kumimoji="0" lang="fr-FR"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33519"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529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IOC’s Sub Commission for Africa and the Adjacent Island States (IOCAFRICA) was established by in 2011 as a framework to facilitate coordination among Member States in the region, and to ensure the efficient implementation of IOC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Africa.  It’s one of IOC’s three Sub Commissions. The other two cover the Western Pacific (WESTPAC) and the Caribbean and Adjacent regions (IOCARIBE)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rtl="0"/>
            <a:fld id="{F93199CD-3E1B-4AE6-990F-76F925F5EA9F}" type="slidenum">
              <a:rPr lang="fr-FR" noProof="0" smtClean="0"/>
              <a:t>4</a:t>
            </a:fld>
            <a:endParaRPr lang="fr-FR" noProof="0" dirty="0"/>
          </a:p>
        </p:txBody>
      </p:sp>
    </p:spTree>
    <p:extLst>
      <p:ext uri="{BB962C8B-B14F-4D97-AF65-F5344CB8AC3E}">
        <p14:creationId xmlns:p14="http://schemas.microsoft.com/office/powerpoint/2010/main" val="395617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IOCAFRICA &amp; GOOS-AFRICA works with partners in the region, including national institutions and regional organizations to support this.</a:t>
            </a:r>
          </a:p>
          <a:p>
            <a:endParaRPr lang="en-US" dirty="0"/>
          </a:p>
          <a:p>
            <a:r>
              <a:rPr lang="en-US" dirty="0"/>
              <a:t>Our</a:t>
            </a:r>
            <a:r>
              <a:rPr lang="en-US" baseline="0" dirty="0"/>
              <a:t> programmes can be categorized in the following three broad areas:</a:t>
            </a:r>
          </a:p>
          <a:p>
            <a:endParaRPr lang="en-US" baseline="0" dirty="0"/>
          </a:p>
          <a:p>
            <a:pPr marL="171450" indent="-171450">
              <a:buFont typeface="Wingdings" panose="05000000000000000000" pitchFamily="2" charset="2"/>
              <a:buChar char="§"/>
            </a:pPr>
            <a:r>
              <a:rPr lang="en-US" dirty="0"/>
              <a:t>Ocean Observations and Data and Information Management</a:t>
            </a:r>
          </a:p>
          <a:p>
            <a:pPr marL="0" indent="0">
              <a:buFont typeface="Wingdings" panose="05000000000000000000" pitchFamily="2" charset="2"/>
              <a:buNone/>
            </a:pPr>
            <a:endParaRPr lang="en-US" dirty="0"/>
          </a:p>
          <a:p>
            <a:pPr marL="171450" indent="-171450">
              <a:buFont typeface="Wingdings" panose="05000000000000000000" pitchFamily="2" charset="2"/>
              <a:buChar char="§"/>
            </a:pPr>
            <a:r>
              <a:rPr lang="en-US" dirty="0"/>
              <a:t>Ocean Science and its Application to Management</a:t>
            </a:r>
          </a:p>
          <a:p>
            <a:pPr marL="0" indent="0">
              <a:buFont typeface="Wingdings" panose="05000000000000000000" pitchFamily="2" charset="2"/>
              <a:buNone/>
            </a:pPr>
            <a:endParaRPr lang="en-US" dirty="0"/>
          </a:p>
          <a:p>
            <a:pPr marL="171450" indent="-171450">
              <a:buFont typeface="Wingdings" panose="05000000000000000000" pitchFamily="2" charset="2"/>
              <a:buChar char="§"/>
            </a:pPr>
            <a:r>
              <a:rPr lang="en-US" dirty="0"/>
              <a:t>Capacity Development for Marine Science and Technology and Ocean Literacy</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These contribute to the six themes of the African Unions Blue Economy Strategy: Port and Shipping, Fishery,</a:t>
            </a:r>
            <a:r>
              <a:rPr lang="en-US" baseline="0" dirty="0"/>
              <a:t> Aquaculture, Sustainable Blue Energy, Coastal Tourism and Blue Carbon and other ecosystems.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12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IOCAFRICA works with partners in the region, including national institutions and regional organizations to support this.</a:t>
            </a:r>
          </a:p>
          <a:p>
            <a:endParaRPr lang="en-US" dirty="0"/>
          </a:p>
          <a:p>
            <a:r>
              <a:rPr lang="en-US" dirty="0"/>
              <a:t>Our</a:t>
            </a:r>
            <a:r>
              <a:rPr lang="en-US" baseline="0" dirty="0"/>
              <a:t> programmes can be categorized in the following three broad areas:</a:t>
            </a:r>
          </a:p>
          <a:p>
            <a:endParaRPr lang="en-US" baseline="0" dirty="0"/>
          </a:p>
          <a:p>
            <a:pPr marL="171450" indent="-171450">
              <a:buFont typeface="Wingdings" panose="05000000000000000000" pitchFamily="2" charset="2"/>
              <a:buChar char="§"/>
            </a:pPr>
            <a:r>
              <a:rPr lang="en-US" dirty="0"/>
              <a:t>Ocean Observations and Data and Information Management</a:t>
            </a:r>
          </a:p>
          <a:p>
            <a:pPr marL="0" indent="0">
              <a:buFont typeface="Wingdings" panose="05000000000000000000" pitchFamily="2" charset="2"/>
              <a:buNone/>
            </a:pPr>
            <a:endParaRPr lang="en-US" dirty="0"/>
          </a:p>
          <a:p>
            <a:pPr marL="171450" indent="-171450">
              <a:buFont typeface="Wingdings" panose="05000000000000000000" pitchFamily="2" charset="2"/>
              <a:buChar char="§"/>
            </a:pPr>
            <a:r>
              <a:rPr lang="en-US" dirty="0"/>
              <a:t>Ocean Science and its Application to Management</a:t>
            </a:r>
          </a:p>
          <a:p>
            <a:pPr marL="0" indent="0">
              <a:buFont typeface="Wingdings" panose="05000000000000000000" pitchFamily="2" charset="2"/>
              <a:buNone/>
            </a:pPr>
            <a:endParaRPr lang="en-US" dirty="0"/>
          </a:p>
          <a:p>
            <a:pPr marL="171450" indent="-171450">
              <a:buFont typeface="Wingdings" panose="05000000000000000000" pitchFamily="2" charset="2"/>
              <a:buChar char="§"/>
            </a:pPr>
            <a:r>
              <a:rPr lang="en-US" dirty="0"/>
              <a:t>Capacity Development for Marine Science and Technology and Ocean Literacy</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These contribute to the six themes of the African Unions Blue Economy Strategy: Port and Shipping, Fishery,</a:t>
            </a:r>
            <a:r>
              <a:rPr lang="en-US" baseline="0" dirty="0"/>
              <a:t> Aquaculture, Sustainable Blue Energy, Coastal Tourism and Blue Carbon and other ecosystems.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16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Ocean Decade is especially important for Africa as its coastal and ocean waters are increasingly gaining importance as a potential source of economic growth and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developing a regional Ocean Decade</a:t>
            </a:r>
            <a:r>
              <a:rPr lang="en-US" baseline="0" dirty="0"/>
              <a:t> Roadmap for Africa, i</a:t>
            </a:r>
            <a:r>
              <a:rPr lang="en-US" dirty="0"/>
              <a:t>t is important to have clear links and synergies with other regional frameworks, in particular</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Decade of African Seas and Oceans (2015-2025)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African Union Agenda 2063: ‘The Africa We Want’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2050 Africa’s Integrated Maritime Strategy (2050 AIM Strategy)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Africa Blue Economy Strategy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DC8-0BF7-4C8A-92DF-E8CB910FB4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20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a:t>
            </a:r>
            <a:r>
              <a:rPr lang="en-US" baseline="0" dirty="0"/>
              <a:t> recommendations were made during the regional consultations on the Decade:</a:t>
            </a:r>
            <a:endParaRPr lang="en-US" dirty="0"/>
          </a:p>
          <a:p>
            <a:pPr marL="228600" indent="-228600">
              <a:buFont typeface="+mj-lt"/>
              <a:buAutoNum type="arabicPeriod"/>
            </a:pPr>
            <a:r>
              <a:rPr lang="en-US" dirty="0"/>
              <a:t>The need to harness the demographic dividend by empowering the huge pool of youthful population</a:t>
            </a:r>
            <a:r>
              <a:rPr lang="en-US" baseline="0" dirty="0"/>
              <a:t> </a:t>
            </a:r>
            <a:r>
              <a:rPr lang="en-US" dirty="0"/>
              <a:t>through focused ocean literacy programmes, supporting skills development and mentoring to enable them fit in the job market and creating new opportunities for employment. </a:t>
            </a:r>
          </a:p>
          <a:p>
            <a:pPr marL="228600" indent="-228600">
              <a:buFont typeface="+mj-lt"/>
              <a:buAutoNum type="arabicPeriod"/>
            </a:pPr>
            <a:r>
              <a:rPr lang="en-US" dirty="0"/>
              <a:t>The need to catalyze research in key ocean</a:t>
            </a:r>
            <a:r>
              <a:rPr lang="en-US" baseline="0" dirty="0"/>
              <a:t> related fields and </a:t>
            </a:r>
            <a:r>
              <a:rPr lang="en-US" dirty="0"/>
              <a:t>link the research results to societal applications.</a:t>
            </a:r>
          </a:p>
          <a:p>
            <a:pPr marL="228600" indent="-228600">
              <a:buFont typeface="+mj-lt"/>
              <a:buAutoNum type="arabicPeriod"/>
            </a:pPr>
            <a:r>
              <a:rPr lang="en-US" dirty="0"/>
              <a:t>The importance of improving the quality and quantity of research outputs and using them</a:t>
            </a:r>
            <a:r>
              <a:rPr lang="en-US" baseline="0" dirty="0"/>
              <a:t> </a:t>
            </a:r>
            <a:r>
              <a:rPr lang="en-US" dirty="0"/>
              <a:t>to transform lives through innovation and robust application of ocean science.</a:t>
            </a:r>
          </a:p>
          <a:p>
            <a:pPr marL="228600" indent="-228600">
              <a:buFont typeface="+mj-lt"/>
              <a:buAutoNum type="arabicPeriod"/>
            </a:pPr>
            <a:r>
              <a:rPr lang="en-US" dirty="0"/>
              <a:t>Strengthening ocean research in the region through stronger integration of sciences, greater investment in ocean observing systems and improved science-policy interface. </a:t>
            </a:r>
          </a:p>
          <a:p>
            <a:pPr marL="228600" indent="-228600">
              <a:buFont typeface="+mj-lt"/>
              <a:buAutoNum type="arabicPeriod"/>
            </a:pPr>
            <a:r>
              <a:rPr lang="en-US" dirty="0"/>
              <a:t>And finally establishment of university-based ocean innovation incubator hubs, to serve as a conduit to transform research results to action via technological development that is adapted to regional and local contexts and led by African researchers.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70318-AD01-4B31-99EF-073D9ECF7DA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7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70318-AD01-4B31-99EF-073D9ECF7DA3}" type="slidenum">
              <a:rPr lang="en-US" smtClean="0"/>
              <a:t>10</a:t>
            </a:fld>
            <a:endParaRPr lang="en-US"/>
          </a:p>
        </p:txBody>
      </p:sp>
    </p:spTree>
    <p:extLst>
      <p:ext uri="{BB962C8B-B14F-4D97-AF65-F5344CB8AC3E}">
        <p14:creationId xmlns:p14="http://schemas.microsoft.com/office/powerpoint/2010/main" val="1384085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Image 8" descr="Gande vagu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7008813" y="1600200"/>
            <a:ext cx="4572001" cy="3733800"/>
          </a:xfrm>
        </p:spPr>
        <p:txBody>
          <a:bodyPr rtlCol="0" anchor="b">
            <a:normAutofit/>
          </a:bodyPr>
          <a:lstStyle>
            <a:lvl1pPr>
              <a:lnSpc>
                <a:spcPct val="80000"/>
              </a:lnSpc>
              <a:defRPr sz="54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lvl1pPr>
              <a:defRPr/>
            </a:lvl1pPr>
          </a:lstStyle>
          <a:p>
            <a:fld id="{0FC9BB84-030C-444D-9643-DB4640D1D408}" type="datetime1">
              <a:rPr lang="fr-FR" smtClean="0"/>
              <a:pPr/>
              <a:t>11/09/2022</a:t>
            </a:fld>
            <a:endParaRPr lang="fr-FR"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609600"/>
            <a:ext cx="1981201" cy="56388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2412" y="609600"/>
            <a:ext cx="7391399" cy="56388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lvl1pPr>
              <a:defRPr/>
            </a:lvl1pPr>
          </a:lstStyle>
          <a:p>
            <a:fld id="{CF347BED-57EE-49DB-82C8-4F2FFC5A9DFB}" type="datetime1">
              <a:rPr lang="fr-FR" smtClean="0"/>
              <a:pPr/>
              <a:t>11/09/2022</a:t>
            </a:fld>
            <a:endParaRPr lang="fr-FR"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742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55786" t="-139" r="16892" b="-1"/>
          <a:stretch/>
        </p:blipFill>
        <p:spPr>
          <a:xfrm>
            <a:off x="9374824" y="-19209"/>
            <a:ext cx="2814002" cy="6877209"/>
          </a:xfrm>
          <a:prstGeom prst="rect">
            <a:avLst/>
          </a:prstGeom>
          <a:blipFill dpi="0" rotWithShape="1">
            <a:blip r:embed="rId3">
              <a:alphaModFix amt="1000"/>
              <a:lum bright="70000" contrast="-70000"/>
            </a:blip>
            <a:srcRect/>
            <a:tile tx="0" ty="0" sx="100000" sy="100000" flip="none" algn="tl"/>
          </a:blipFill>
        </p:spPr>
      </p:pic>
      <p:sp>
        <p:nvSpPr>
          <p:cNvPr id="2" name="Title 1"/>
          <p:cNvSpPr>
            <a:spLocks noGrp="1"/>
          </p:cNvSpPr>
          <p:nvPr>
            <p:ph type="title" hasCustomPrompt="1"/>
          </p:nvPr>
        </p:nvSpPr>
        <p:spPr>
          <a:xfrm>
            <a:off x="1296862" y="365126"/>
            <a:ext cx="8004275" cy="1325563"/>
          </a:xfrm>
        </p:spPr>
        <p:txBody>
          <a:bodyPr/>
          <a:lstStyle>
            <a:lvl1pPr>
              <a:defRPr>
                <a:latin typeface="Calisto MT" panose="02040603050505030304" pitchFamily="18" charset="0"/>
              </a:defRPr>
            </a:lvl1pPr>
          </a:lstStyle>
          <a:p>
            <a:r>
              <a:rPr lang="en-US" dirty="0"/>
              <a:t>Title</a:t>
            </a:r>
            <a:endParaRPr lang="en-GB" dirty="0"/>
          </a:p>
        </p:txBody>
      </p:sp>
      <p:sp>
        <p:nvSpPr>
          <p:cNvPr id="13" name="Content Placeholder 2"/>
          <p:cNvSpPr>
            <a:spLocks noGrp="1"/>
          </p:cNvSpPr>
          <p:nvPr>
            <p:ph sz="half" idx="1" hasCustomPrompt="1"/>
          </p:nvPr>
        </p:nvSpPr>
        <p:spPr>
          <a:xfrm>
            <a:off x="837981" y="1825625"/>
            <a:ext cx="8463154" cy="4351338"/>
          </a:xfrm>
        </p:spPr>
        <p:txBody>
          <a:bodyPr/>
          <a:lstStyle>
            <a:lvl1pPr>
              <a:defRPr>
                <a:latin typeface="Calisto MT" panose="02040603050505030304" pitchFamily="18" charset="0"/>
              </a:defRPr>
            </a:lvl1pPr>
          </a:lstStyle>
          <a:p>
            <a:pPr lvl="0"/>
            <a:r>
              <a:rPr lang="en-US" dirty="0"/>
              <a:t>Click to insert text, picture, table, chart</a:t>
            </a:r>
            <a:endParaRPr lang="en-GB" dirty="0"/>
          </a:p>
        </p:txBody>
      </p:sp>
      <p:grpSp>
        <p:nvGrpSpPr>
          <p:cNvPr id="17" name="Group 16"/>
          <p:cNvGrpSpPr/>
          <p:nvPr userDrawn="1"/>
        </p:nvGrpSpPr>
        <p:grpSpPr>
          <a:xfrm>
            <a:off x="9301137" y="27994"/>
            <a:ext cx="2875960" cy="1567777"/>
            <a:chOff x="9303559" y="27993"/>
            <a:chExt cx="2876709" cy="1567777"/>
          </a:xfrm>
        </p:grpSpPr>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3559" y="27993"/>
              <a:ext cx="2876709" cy="1260000"/>
            </a:xfrm>
            <a:prstGeom prst="rect">
              <a:avLst/>
            </a:prstGeom>
          </p:spPr>
        </p:pic>
        <p:sp>
          <p:nvSpPr>
            <p:cNvPr id="19" name="TextBox 18"/>
            <p:cNvSpPr txBox="1"/>
            <p:nvPr userDrawn="1"/>
          </p:nvSpPr>
          <p:spPr>
            <a:xfrm>
              <a:off x="10394202" y="1287993"/>
              <a:ext cx="1786066" cy="307777"/>
            </a:xfrm>
            <a:prstGeom prst="rect">
              <a:avLst/>
            </a:prstGeom>
            <a:noFill/>
          </p:spPr>
          <p:txBody>
            <a:bodyPr wrap="none" rtlCol="0">
              <a:spAutoFit/>
            </a:bodyPr>
            <a:lstStyle/>
            <a:p>
              <a:r>
                <a:rPr lang="en-GB" sz="1400" b="0" i="1" dirty="0">
                  <a:solidFill>
                    <a:schemeClr val="tx1"/>
                  </a:solidFill>
                  <a:latin typeface="Calisto MT" panose="02040603050505030304" pitchFamily="18" charset="0"/>
                </a:rPr>
                <a:t>One Planet, One Ocean</a:t>
              </a:r>
            </a:p>
          </p:txBody>
        </p:sp>
      </p:grpSp>
      <p:pic>
        <p:nvPicPr>
          <p:cNvPr id="8" name="Picture 7"/>
          <p:cNvPicPr>
            <a:picLocks noChangeAspect="1"/>
          </p:cNvPicPr>
          <p:nvPr userDrawn="1"/>
        </p:nvPicPr>
        <p:blipFill>
          <a:blip r:embed="rId5"/>
          <a:stretch>
            <a:fillRect/>
          </a:stretch>
        </p:blipFill>
        <p:spPr>
          <a:xfrm>
            <a:off x="1" y="0"/>
            <a:ext cx="1223174" cy="1251828"/>
          </a:xfrm>
          <a:prstGeom prst="rect">
            <a:avLst/>
          </a:prstGeom>
        </p:spPr>
      </p:pic>
    </p:spTree>
    <p:extLst>
      <p:ext uri="{BB962C8B-B14F-4D97-AF65-F5344CB8AC3E}">
        <p14:creationId xmlns:p14="http://schemas.microsoft.com/office/powerpoint/2010/main" val="131092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defRPr/>
            </a:lvl5pPr>
            <a:lvl6pPr>
              <a:defRPr/>
            </a:lvl6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4"/>
          <p:cNvSpPr>
            <a:spLocks noGrp="1"/>
          </p:cNvSpPr>
          <p:nvPr>
            <p:ph type="ftr" sz="quarter" idx="11"/>
          </p:nvPr>
        </p:nvSpPr>
        <p:spPr>
          <a:xfrm>
            <a:off x="1979611" y="6400800"/>
            <a:ext cx="5954834" cy="276228"/>
          </a:xfrm>
        </p:spPr>
        <p:txBody>
          <a:bodyPr rtlCol="0"/>
          <a:lstStyle/>
          <a:p>
            <a:pPr rtl="0"/>
            <a:r>
              <a:rPr lang="fr-FR" noProof="0" dirty="0"/>
              <a:t>Ajouter un pied de page</a:t>
            </a:r>
          </a:p>
        </p:txBody>
      </p:sp>
      <p:sp>
        <p:nvSpPr>
          <p:cNvPr id="5" name="Espace réservé de la date 3"/>
          <p:cNvSpPr>
            <a:spLocks noGrp="1"/>
          </p:cNvSpPr>
          <p:nvPr>
            <p:ph type="dt" sz="half" idx="10"/>
          </p:nvPr>
        </p:nvSpPr>
        <p:spPr>
          <a:xfrm>
            <a:off x="8228011" y="6400800"/>
            <a:ext cx="1548659" cy="276228"/>
          </a:xfrm>
        </p:spPr>
        <p:txBody>
          <a:bodyPr rtlCol="0"/>
          <a:lstStyle>
            <a:lvl1pPr>
              <a:defRPr/>
            </a:lvl1pPr>
          </a:lstStyle>
          <a:p>
            <a:fld id="{FE269BEA-5ED8-4CBA-967B-ABB92A3582B0}" type="datetime1">
              <a:rPr lang="fr-FR" smtClean="0"/>
              <a:pPr/>
              <a:t>11/09/2022</a:t>
            </a:fld>
            <a:endParaRPr lang="fr-FR" dirty="0"/>
          </a:p>
        </p:txBody>
      </p:sp>
      <p:sp>
        <p:nvSpPr>
          <p:cNvPr id="6" name="Espace réservé du numéro de diapositive 5"/>
          <p:cNvSpPr>
            <a:spLocks noGrp="1"/>
          </p:cNvSpPr>
          <p:nvPr>
            <p:ph type="sldNum" sz="quarter" idx="12"/>
          </p:nvPr>
        </p:nvSpPr>
        <p:spPr>
          <a:xfrm>
            <a:off x="10056811" y="6400800"/>
            <a:ext cx="1066802" cy="276228"/>
          </a:xfrm>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lvl1pPr>
              <a:defRPr/>
            </a:lvl1pPr>
          </a:lstStyle>
          <a:p>
            <a:fld id="{716A291E-F8B6-4258-952C-7ECA6FDB03E4}" type="datetime1">
              <a:rPr lang="fr-FR" smtClean="0"/>
              <a:pPr/>
              <a:t>11/09/2022</a:t>
            </a:fld>
            <a:endParaRPr lang="fr-FR"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lvl1pPr>
              <a:defRPr/>
            </a:lvl1pPr>
          </a:lstStyle>
          <a:p>
            <a:fld id="{27EE0A09-548B-45D5-86C5-89B221F4D121}" type="datetime1">
              <a:rPr lang="fr-FR" smtClean="0"/>
              <a:pPr/>
              <a:t>11/09/2022</a:t>
            </a:fld>
            <a:endParaRPr lang="fr-FR"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a:t>Ajouter un pied de page</a:t>
            </a:r>
          </a:p>
        </p:txBody>
      </p:sp>
      <p:sp>
        <p:nvSpPr>
          <p:cNvPr id="7" name="Espace réservé de la date 6"/>
          <p:cNvSpPr>
            <a:spLocks noGrp="1"/>
          </p:cNvSpPr>
          <p:nvPr>
            <p:ph type="dt" sz="half" idx="10"/>
          </p:nvPr>
        </p:nvSpPr>
        <p:spPr/>
        <p:txBody>
          <a:bodyPr rtlCol="0"/>
          <a:lstStyle>
            <a:lvl1pPr>
              <a:defRPr/>
            </a:lvl1pPr>
          </a:lstStyle>
          <a:p>
            <a:fld id="{6D52094A-2EC2-4D65-8983-A459FFE297B2}" type="datetime1">
              <a:rPr lang="fr-FR" smtClean="0"/>
              <a:pPr/>
              <a:t>11/09/2022</a:t>
            </a:fld>
            <a:endParaRPr lang="fr-FR" dirty="0"/>
          </a:p>
        </p:txBody>
      </p:sp>
      <p:sp>
        <p:nvSpPr>
          <p:cNvPr id="9" name="Espace réservé du numéro de diapositive 8"/>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a:t>Ajouter un pied de page</a:t>
            </a:r>
          </a:p>
        </p:txBody>
      </p:sp>
      <p:sp>
        <p:nvSpPr>
          <p:cNvPr id="3" name="Espace réservé de la date 2"/>
          <p:cNvSpPr>
            <a:spLocks noGrp="1"/>
          </p:cNvSpPr>
          <p:nvPr>
            <p:ph type="dt" sz="half" idx="10"/>
          </p:nvPr>
        </p:nvSpPr>
        <p:spPr/>
        <p:txBody>
          <a:bodyPr rtlCol="0"/>
          <a:lstStyle>
            <a:lvl1pPr>
              <a:defRPr/>
            </a:lvl1pPr>
          </a:lstStyle>
          <a:p>
            <a:fld id="{295CD3C3-33DF-4728-BDF9-CF7A787F4234}" type="datetime1">
              <a:rPr lang="fr-FR" smtClean="0"/>
              <a:pPr/>
              <a:t>11/09/2022</a:t>
            </a:fld>
            <a:endParaRPr lang="fr-FR"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6" name="Image 5" descr="Grande vague (semi-transparente)" title="Vagu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Espace réservé du pied de page 2"/>
          <p:cNvSpPr>
            <a:spLocks noGrp="1"/>
          </p:cNvSpPr>
          <p:nvPr>
            <p:ph type="ftr" sz="quarter" idx="11"/>
          </p:nvPr>
        </p:nvSpPr>
        <p:spPr/>
        <p:txBody>
          <a:bodyPr rtlCol="0"/>
          <a:lstStyle/>
          <a:p>
            <a:pPr rtl="0"/>
            <a:r>
              <a:rPr lang="fr-FR" noProof="0" dirty="0"/>
              <a:t>Ajouter un pied de page</a:t>
            </a:r>
          </a:p>
        </p:txBody>
      </p:sp>
      <p:sp>
        <p:nvSpPr>
          <p:cNvPr id="2" name="Espace réservé de la date 1"/>
          <p:cNvSpPr>
            <a:spLocks noGrp="1"/>
          </p:cNvSpPr>
          <p:nvPr>
            <p:ph type="dt" sz="half" idx="10"/>
          </p:nvPr>
        </p:nvSpPr>
        <p:spPr/>
        <p:txBody>
          <a:bodyPr rtlCol="0"/>
          <a:lstStyle>
            <a:lvl1pPr>
              <a:defRPr/>
            </a:lvl1pPr>
          </a:lstStyle>
          <a:p>
            <a:fld id="{C5B78387-BDB3-4A1C-B5B8-09CFBF11C426}" type="datetime1">
              <a:rPr lang="fr-FR" smtClean="0"/>
              <a:pPr/>
              <a:t>11/09/2022</a:t>
            </a:fld>
            <a:endParaRPr lang="fr-FR"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lvl1pPr>
              <a:defRPr/>
            </a:lvl1pPr>
          </a:lstStyle>
          <a:p>
            <a:fld id="{6FAE145E-6BAB-49B6-8D1B-867704934F2B}" type="datetime1">
              <a:rPr lang="fr-FR" smtClean="0"/>
              <a:pPr/>
              <a:t>11/09/2022</a:t>
            </a:fld>
            <a:endParaRPr lang="fr-FR"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fr-FR" noProof="0"/>
              <a:t>Modifiez le style du titre</a:t>
            </a:r>
            <a:endParaRPr lang="fr-FR" noProof="0" dirty="0"/>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lvl1pPr>
              <a:defRPr/>
            </a:lvl1pPr>
          </a:lstStyle>
          <a:p>
            <a:fld id="{F5A6BC39-C39F-4877-B58D-BA3F5D20EEEC}" type="datetime1">
              <a:rPr lang="fr-FR" smtClean="0"/>
              <a:pPr/>
              <a:t>11/09/2022</a:t>
            </a:fld>
            <a:endParaRPr lang="fr-FR"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Image 6" descr="Grande vague (semi-transparente)" title="Vagu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Image 9" descr="Gande vague"/>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titre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fr-FR" noProof="0" dirty="0"/>
              <a:t>Ajouter un pied de page</a:t>
            </a:r>
          </a:p>
        </p:txBody>
      </p:sp>
      <p:sp>
        <p:nvSpPr>
          <p:cNvPr id="4" name="Espace réservé de la date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79956E09-8667-453C-BCCE-5C39DF28FF66}" type="datetime1">
              <a:rPr lang="fr-FR" smtClean="0"/>
              <a:pPr/>
              <a:t>11/09/2022</a:t>
            </a:fld>
            <a:endParaRPr lang="fr-FR" dirty="0"/>
          </a:p>
        </p:txBody>
      </p:sp>
      <p:sp>
        <p:nvSpPr>
          <p:cNvPr id="6" name="Espace réservé du numéro de diapositive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subTitle" idx="1"/>
          </p:nvPr>
        </p:nvSpPr>
        <p:spPr>
          <a:xfrm>
            <a:off x="261764" y="1844824"/>
            <a:ext cx="10520879" cy="3826972"/>
          </a:xfrm>
          <a:prstGeom prst="rect">
            <a:avLst/>
          </a:prstGeom>
          <a:noFill/>
          <a:ln>
            <a:noFill/>
          </a:ln>
        </p:spPr>
        <p:txBody>
          <a:bodyPr spcFirstLastPara="1" vert="horz" wrap="square" lIns="91401" tIns="45688" rIns="91401" bIns="45688" rtlCol="0" anchor="t" anchorCtr="0">
            <a:noAutofit/>
          </a:bodyPr>
          <a:lstStyle/>
          <a:p>
            <a:pPr algn="ctr">
              <a:spcBef>
                <a:spcPts val="1799"/>
              </a:spcBef>
              <a:spcAft>
                <a:spcPts val="1799"/>
              </a:spcAft>
              <a:buClr>
                <a:srgbClr val="02365A"/>
              </a:buClr>
              <a:buSzPts val="5400"/>
            </a:pPr>
            <a:r>
              <a:rPr lang="en-US" sz="4399" dirty="0">
                <a:solidFill>
                  <a:srgbClr val="FFFF00"/>
                </a:solidFill>
              </a:rPr>
              <a:t>The Ocean Decade Roadmap for Africa</a:t>
            </a:r>
          </a:p>
          <a:p>
            <a:pPr algn="ctr">
              <a:spcBef>
                <a:spcPts val="1799"/>
              </a:spcBef>
              <a:spcAft>
                <a:spcPts val="1799"/>
              </a:spcAft>
              <a:buClr>
                <a:srgbClr val="02365A"/>
              </a:buClr>
              <a:buSzPts val="5400"/>
            </a:pPr>
            <a:r>
              <a:rPr lang="en-US" sz="4399" i="1" dirty="0">
                <a:solidFill>
                  <a:schemeClr val="tx1"/>
                </a:solidFill>
              </a:rPr>
              <a:t>Opportunities for Harnessing Science for Sustainable Development of Ocean Economy in Africa </a:t>
            </a:r>
          </a:p>
        </p:txBody>
      </p:sp>
      <p:pic>
        <p:nvPicPr>
          <p:cNvPr id="100" name="Google Shape;100;p1"/>
          <p:cNvPicPr preferRelativeResize="0"/>
          <p:nvPr/>
        </p:nvPicPr>
        <p:blipFill rotWithShape="1">
          <a:blip r:embed="rId3">
            <a:alphaModFix/>
          </a:blip>
          <a:srcRect/>
          <a:stretch/>
        </p:blipFill>
        <p:spPr>
          <a:xfrm>
            <a:off x="4152465" y="188640"/>
            <a:ext cx="1495368" cy="1405345"/>
          </a:xfrm>
          <a:prstGeom prst="rect">
            <a:avLst/>
          </a:prstGeom>
          <a:noFill/>
          <a:ln>
            <a:noFill/>
          </a:ln>
        </p:spPr>
      </p:pic>
      <p:sp>
        <p:nvSpPr>
          <p:cNvPr id="2" name="ZoneTexte 1">
            <a:extLst>
              <a:ext uri="{FF2B5EF4-FFF2-40B4-BE49-F238E27FC236}">
                <a16:creationId xmlns:a16="http://schemas.microsoft.com/office/drawing/2014/main" id="{E39E4B1F-7439-E605-145B-FD8077FC84A3}"/>
              </a:ext>
            </a:extLst>
          </p:cNvPr>
          <p:cNvSpPr txBox="1"/>
          <p:nvPr/>
        </p:nvSpPr>
        <p:spPr>
          <a:xfrm>
            <a:off x="4152465" y="5671796"/>
            <a:ext cx="6244190" cy="646163"/>
          </a:xfrm>
          <a:prstGeom prst="rect">
            <a:avLst/>
          </a:prstGeom>
          <a:noFill/>
        </p:spPr>
        <p:txBody>
          <a:bodyPr wrap="square" rtlCol="0">
            <a:spAutoFit/>
          </a:bodyPr>
          <a:lstStyle/>
          <a:p>
            <a:r>
              <a:rPr lang="fr-FR" sz="3599" dirty="0">
                <a:solidFill>
                  <a:srgbClr val="FFFF00"/>
                </a:solidFill>
              </a:rPr>
              <a:t>Prof AFFIAN, K ./ MIKA, O.</a:t>
            </a:r>
          </a:p>
        </p:txBody>
      </p:sp>
      <p:pic>
        <p:nvPicPr>
          <p:cNvPr id="4" name="Image 3">
            <a:extLst>
              <a:ext uri="{FF2B5EF4-FFF2-40B4-BE49-F238E27FC236}">
                <a16:creationId xmlns:a16="http://schemas.microsoft.com/office/drawing/2014/main" id="{D2722DE0-8F6F-80BF-0AAB-5735C35690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64" y="24285"/>
            <a:ext cx="1174874" cy="1466647"/>
          </a:xfrm>
          <a:prstGeom prst="rect">
            <a:avLst/>
          </a:prstGeom>
          <a:noFill/>
          <a:ln>
            <a:noFill/>
          </a:ln>
        </p:spPr>
      </p:pic>
    </p:spTree>
    <p:extLst>
      <p:ext uri="{BB962C8B-B14F-4D97-AF65-F5344CB8AC3E}">
        <p14:creationId xmlns:p14="http://schemas.microsoft.com/office/powerpoint/2010/main" val="38577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B937818-EA86-43BD-815F-91553EACC585}"/>
              </a:ext>
            </a:extLst>
          </p:cNvPr>
          <p:cNvSpPr txBox="1">
            <a:spLocks/>
          </p:cNvSpPr>
          <p:nvPr/>
        </p:nvSpPr>
        <p:spPr>
          <a:xfrm>
            <a:off x="1058190" y="1063872"/>
            <a:ext cx="10512862" cy="4592069"/>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98" b="1" dirty="0">
                <a:latin typeface="Arial Rounded MT Bold" panose="020F0704030504030204" pitchFamily="34" charset="0"/>
              </a:rPr>
              <a:t>Identification of Priorities, Gaps and Needs</a:t>
            </a:r>
          </a:p>
          <a:p>
            <a:pPr algn="ctr"/>
            <a:endParaRPr lang="en-US" sz="4799" i="1" dirty="0">
              <a:latin typeface="Arial Rounded MT Bold" panose="020F0704030504030204" pitchFamily="34" charset="0"/>
            </a:endParaRPr>
          </a:p>
          <a:p>
            <a:pPr algn="ctr"/>
            <a:r>
              <a:rPr lang="en-US" sz="4799" i="1" dirty="0">
                <a:latin typeface="Arial Rounded MT Bold" panose="020F0704030504030204" pitchFamily="34" charset="0"/>
              </a:rPr>
              <a:t>Mapped to the Ocean Decade Challenges</a:t>
            </a:r>
            <a:endParaRPr lang="en-GB" sz="4799" i="1" dirty="0">
              <a:latin typeface="Arial Rounded MT Bold" panose="020F0704030504030204" pitchFamily="34" charset="0"/>
            </a:endParaRPr>
          </a:p>
        </p:txBody>
      </p:sp>
    </p:spTree>
    <p:extLst>
      <p:ext uri="{BB962C8B-B14F-4D97-AF65-F5344CB8AC3E}">
        <p14:creationId xmlns:p14="http://schemas.microsoft.com/office/powerpoint/2010/main" val="201425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40153" y="893"/>
          <a:ext cx="11650250" cy="7142743"/>
        </p:xfrm>
        <a:graphic>
          <a:graphicData uri="http://schemas.openxmlformats.org/drawingml/2006/table">
            <a:tbl>
              <a:tblPr firstRow="1" firstCol="1" bandRow="1">
                <a:tableStyleId>{5C22544A-7EE6-4342-B048-85BDC9FD1C3A}</a:tableStyleId>
              </a:tblPr>
              <a:tblGrid>
                <a:gridCol w="4634588">
                  <a:extLst>
                    <a:ext uri="{9D8B030D-6E8A-4147-A177-3AD203B41FA5}">
                      <a16:colId xmlns:a16="http://schemas.microsoft.com/office/drawing/2014/main" val="1487088312"/>
                    </a:ext>
                  </a:extLst>
                </a:gridCol>
                <a:gridCol w="7015662">
                  <a:extLst>
                    <a:ext uri="{9D8B030D-6E8A-4147-A177-3AD203B41FA5}">
                      <a16:colId xmlns:a16="http://schemas.microsoft.com/office/drawing/2014/main" val="730976534"/>
                    </a:ext>
                  </a:extLst>
                </a:gridCol>
              </a:tblGrid>
              <a:tr h="453609">
                <a:tc>
                  <a:txBody>
                    <a:bodyPr/>
                    <a:lstStyle/>
                    <a:p>
                      <a:pPr marL="0" marR="0" algn="ctr">
                        <a:lnSpc>
                          <a:spcPct val="107000"/>
                        </a:lnSpc>
                        <a:spcBef>
                          <a:spcPts val="0"/>
                        </a:spcBef>
                        <a:spcAft>
                          <a:spcPts val="0"/>
                        </a:spcAft>
                      </a:pPr>
                      <a:r>
                        <a:rPr lang="en-US" sz="2000" dirty="0">
                          <a:effectLst/>
                        </a:rPr>
                        <a:t>Ocean Decade Challenge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tc>
                  <a:txBody>
                    <a:bodyPr/>
                    <a:lstStyle/>
                    <a:p>
                      <a:pPr marL="0" marR="0" algn="ctr">
                        <a:lnSpc>
                          <a:spcPct val="107000"/>
                        </a:lnSpc>
                        <a:spcBef>
                          <a:spcPts val="0"/>
                        </a:spcBef>
                        <a:spcAft>
                          <a:spcPts val="0"/>
                        </a:spcAft>
                      </a:pPr>
                      <a:r>
                        <a:rPr lang="en-US" sz="2000" dirty="0">
                          <a:effectLst/>
                        </a:rPr>
                        <a:t>Scope of the Challenges relevant</a:t>
                      </a:r>
                      <a:r>
                        <a:rPr lang="en-US" sz="2000" baseline="0" dirty="0">
                          <a:effectLst/>
                        </a:rPr>
                        <a:t> to Africa</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72736634"/>
                  </a:ext>
                </a:extLst>
              </a:tr>
              <a:tr h="1523531">
                <a:tc>
                  <a:txBody>
                    <a:bodyPr/>
                    <a:lstStyle/>
                    <a:p>
                      <a:pPr marL="0" marR="0" algn="l">
                        <a:lnSpc>
                          <a:spcPct val="107000"/>
                        </a:lnSpc>
                        <a:spcBef>
                          <a:spcPts val="0"/>
                        </a:spcBef>
                        <a:spcAft>
                          <a:spcPts val="0"/>
                        </a:spcAft>
                      </a:pPr>
                      <a:r>
                        <a:rPr lang="en-US" sz="2000" dirty="0">
                          <a:effectLst/>
                        </a:rPr>
                        <a:t>1. Understand and beat marine pollution</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tc>
                  <a:txBody>
                    <a:bodyPr/>
                    <a:lstStyle/>
                    <a:p>
                      <a:pPr marL="342900" marR="0" lvl="0" indent="-342900" algn="l">
                        <a:lnSpc>
                          <a:spcPct val="107000"/>
                        </a:lnSpc>
                        <a:spcBef>
                          <a:spcPts val="0"/>
                        </a:spcBef>
                        <a:spcAft>
                          <a:spcPts val="0"/>
                        </a:spcAft>
                        <a:buFont typeface="Wingdings" panose="05000000000000000000" pitchFamily="2" charset="2"/>
                        <a:buChar char="Ø"/>
                      </a:pPr>
                      <a:r>
                        <a:rPr lang="en-US" sz="2000" dirty="0">
                          <a:effectLst/>
                        </a:rPr>
                        <a:t>Understanding causes and</a:t>
                      </a:r>
                      <a:r>
                        <a:rPr lang="en-US" sz="2000" baseline="0" dirty="0">
                          <a:effectLst/>
                        </a:rPr>
                        <a:t> </a:t>
                      </a:r>
                      <a:r>
                        <a:rPr lang="en-US" sz="2000" dirty="0">
                          <a:effectLst/>
                        </a:rPr>
                        <a:t>impacts of the decline of</a:t>
                      </a:r>
                      <a:r>
                        <a:rPr lang="en-US" sz="2000" baseline="0" dirty="0">
                          <a:effectLst/>
                        </a:rPr>
                        <a:t> </a:t>
                      </a:r>
                      <a:r>
                        <a:rPr lang="en-US" sz="2000" dirty="0">
                          <a:effectLst/>
                        </a:rPr>
                        <a:t>water quality due to marine litter and micro plastics, oil spills, chemical pollution and eutrophication</a:t>
                      </a:r>
                    </a:p>
                    <a:p>
                      <a:pPr marL="342900" marR="0" lvl="0" indent="-342900" algn="l">
                        <a:lnSpc>
                          <a:spcPct val="107000"/>
                        </a:lnSpc>
                        <a:spcBef>
                          <a:spcPts val="0"/>
                        </a:spcBef>
                        <a:spcAft>
                          <a:spcPts val="0"/>
                        </a:spcAft>
                        <a:buFont typeface="Wingdings" panose="05000000000000000000" pitchFamily="2" charset="2"/>
                        <a:buChar char="Ø"/>
                      </a:pPr>
                      <a:r>
                        <a:rPr lang="en-US" sz="2000" dirty="0">
                          <a:effectLst/>
                        </a:rPr>
                        <a:t>Identifying multi-stressor</a:t>
                      </a:r>
                      <a:r>
                        <a:rPr lang="en-US" sz="2000" baseline="0" dirty="0">
                          <a:effectLst/>
                        </a:rPr>
                        <a:t> h</a:t>
                      </a:r>
                      <a:r>
                        <a:rPr lang="en-US" sz="2000" dirty="0">
                          <a:effectLst/>
                        </a:rPr>
                        <a:t>otspots</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142282164"/>
                  </a:ext>
                </a:extLst>
              </a:tr>
              <a:tr h="1933643">
                <a:tc>
                  <a:txBody>
                    <a:bodyPr/>
                    <a:lstStyle/>
                    <a:p>
                      <a:pPr marL="0" marR="0" algn="l">
                        <a:lnSpc>
                          <a:spcPct val="107000"/>
                        </a:lnSpc>
                        <a:spcBef>
                          <a:spcPts val="0"/>
                        </a:spcBef>
                        <a:spcAft>
                          <a:spcPts val="0"/>
                        </a:spcAft>
                      </a:pPr>
                      <a:r>
                        <a:rPr lang="en-US" sz="2000" dirty="0">
                          <a:effectLst/>
                        </a:rPr>
                        <a:t>2. Protect and restore ecosystems and biodiversity</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tc>
                  <a:txBody>
                    <a:bodyPr/>
                    <a:lstStyle/>
                    <a:p>
                      <a:pPr marL="342900" marR="0" lvl="0" indent="-342900" algn="l">
                        <a:lnSpc>
                          <a:spcPct val="107000"/>
                        </a:lnSpc>
                        <a:spcBef>
                          <a:spcPts val="0"/>
                        </a:spcBef>
                        <a:spcAft>
                          <a:spcPts val="0"/>
                        </a:spcAft>
                        <a:buFont typeface="Wingdings" panose="05000000000000000000" pitchFamily="2" charset="2"/>
                        <a:buChar char="Ø"/>
                      </a:pPr>
                      <a:r>
                        <a:rPr lang="en-GB" sz="2000" dirty="0">
                          <a:effectLst/>
                        </a:rPr>
                        <a:t>Understanding healthy and resilient marine ecosystems</a:t>
                      </a:r>
                      <a:endParaRPr lang="en-US" sz="2000" dirty="0">
                        <a:effectLst/>
                      </a:endParaRPr>
                    </a:p>
                    <a:p>
                      <a:pPr marL="342900" marR="0" lvl="0" indent="-342900" algn="l">
                        <a:lnSpc>
                          <a:spcPct val="107000"/>
                        </a:lnSpc>
                        <a:spcBef>
                          <a:spcPts val="0"/>
                        </a:spcBef>
                        <a:spcAft>
                          <a:spcPts val="0"/>
                        </a:spcAft>
                        <a:buFont typeface="Wingdings" panose="05000000000000000000" pitchFamily="2" charset="2"/>
                        <a:buChar char="Ø"/>
                      </a:pPr>
                      <a:r>
                        <a:rPr lang="en-GB" sz="2000" dirty="0">
                          <a:effectLst/>
                        </a:rPr>
                        <a:t>Biodiversity, including species diversity and taxonomy </a:t>
                      </a:r>
                      <a:endParaRPr lang="en-US" sz="2000" dirty="0">
                        <a:effectLst/>
                      </a:endParaRPr>
                    </a:p>
                    <a:p>
                      <a:pPr marL="342900" marR="0" lvl="0" indent="-342900" algn="l">
                        <a:lnSpc>
                          <a:spcPct val="107000"/>
                        </a:lnSpc>
                        <a:spcBef>
                          <a:spcPts val="0"/>
                        </a:spcBef>
                        <a:spcAft>
                          <a:spcPts val="0"/>
                        </a:spcAft>
                        <a:buFont typeface="Wingdings" panose="05000000000000000000" pitchFamily="2" charset="2"/>
                        <a:buChar char="Ø"/>
                      </a:pPr>
                      <a:r>
                        <a:rPr lang="en-GB" sz="2000" dirty="0">
                          <a:effectLst/>
                        </a:rPr>
                        <a:t>Alien and invasive species</a:t>
                      </a:r>
                      <a:endParaRPr lang="en-US" sz="2000" dirty="0">
                        <a:effectLst/>
                      </a:endParaRPr>
                    </a:p>
                    <a:p>
                      <a:pPr marL="342900" marR="0" lvl="0" indent="-342900" algn="l">
                        <a:lnSpc>
                          <a:spcPct val="107000"/>
                        </a:lnSpc>
                        <a:spcBef>
                          <a:spcPts val="0"/>
                        </a:spcBef>
                        <a:spcAft>
                          <a:spcPts val="0"/>
                        </a:spcAft>
                        <a:buFont typeface="Wingdings" panose="05000000000000000000" pitchFamily="2" charset="2"/>
                        <a:buChar char="Ø"/>
                      </a:pPr>
                      <a:r>
                        <a:rPr lang="en-GB" sz="2000" dirty="0">
                          <a:effectLst/>
                        </a:rPr>
                        <a:t>Structure and functioning of the ocean </a:t>
                      </a:r>
                      <a:endParaRPr lang="en-US" sz="2000" dirty="0">
                        <a:effectLst/>
                      </a:endParaRPr>
                    </a:p>
                    <a:p>
                      <a:pPr marL="342900" marR="0" lvl="0" indent="-342900" algn="l">
                        <a:lnSpc>
                          <a:spcPct val="107000"/>
                        </a:lnSpc>
                        <a:spcBef>
                          <a:spcPts val="0"/>
                        </a:spcBef>
                        <a:spcAft>
                          <a:spcPts val="0"/>
                        </a:spcAft>
                        <a:buFont typeface="Wingdings" panose="05000000000000000000" pitchFamily="2" charset="2"/>
                        <a:buChar char="Ø"/>
                      </a:pPr>
                      <a:r>
                        <a:rPr lang="en-GB" sz="2000" dirty="0">
                          <a:effectLst/>
                        </a:rPr>
                        <a:t>Linkages between ecosystem services and people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775879141"/>
                  </a:ext>
                </a:extLst>
              </a:tr>
              <a:tr h="16157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3. </a:t>
                      </a:r>
                      <a:r>
                        <a:rPr kumimoji="0" lang="en-US" sz="1800" b="1" i="0" u="none" strike="noStrike" kern="1200" cap="none" spc="0" normalizeH="0" baseline="0" noProof="0" dirty="0">
                          <a:ln>
                            <a:noFill/>
                          </a:ln>
                          <a:solidFill>
                            <a:prstClr val="white"/>
                          </a:solidFill>
                          <a:effectLst/>
                          <a:uLnTx/>
                          <a:uFillTx/>
                          <a:latin typeface="+mn-lt"/>
                          <a:ea typeface="+mn-ea"/>
                          <a:cs typeface="+mn-cs"/>
                        </a:rPr>
                        <a:t>Sustainably feed the global population</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Fisheries and aquaculture, including data, assessments, ecosystem-based approach to fisheries management, enforcement and governance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2075216705"/>
                  </a:ext>
                </a:extLst>
              </a:tr>
              <a:tr h="16157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4. </a:t>
                      </a:r>
                      <a:r>
                        <a:rPr kumimoji="0" lang="en-US" sz="1800" b="1" i="0" u="none" strike="noStrike" kern="1200" cap="none" spc="0" normalizeH="0" baseline="0" noProof="0" dirty="0">
                          <a:ln>
                            <a:noFill/>
                          </a:ln>
                          <a:solidFill>
                            <a:prstClr val="white"/>
                          </a:solidFill>
                          <a:effectLst/>
                          <a:uLnTx/>
                          <a:uFillTx/>
                          <a:latin typeface="+mn-lt"/>
                          <a:ea typeface="+mn-ea"/>
                          <a:cs typeface="+mn-cs"/>
                        </a:rPr>
                        <a:t>Develop a sustainable and equitable ocean economy</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Ocean science in support of the development of a sustainable ocean economy, including data and observations, evaluation of environmental change scenarios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584353368"/>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664" y="998589"/>
            <a:ext cx="1386863" cy="118594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561" y="2261960"/>
            <a:ext cx="1270966" cy="1207705"/>
          </a:xfrm>
          <a:prstGeom prst="rect">
            <a:avLst/>
          </a:prstGeom>
        </p:spPr>
      </p:pic>
      <p:pic>
        <p:nvPicPr>
          <p:cNvPr id="4" name="Picture 3"/>
          <p:cNvPicPr>
            <a:picLocks noChangeAspect="1"/>
          </p:cNvPicPr>
          <p:nvPr/>
        </p:nvPicPr>
        <p:blipFill>
          <a:blip r:embed="rId5"/>
          <a:stretch>
            <a:fillRect/>
          </a:stretch>
        </p:blipFill>
        <p:spPr>
          <a:xfrm>
            <a:off x="2089227" y="3997836"/>
            <a:ext cx="1100299" cy="1042389"/>
          </a:xfrm>
          <a:prstGeom prst="rect">
            <a:avLst/>
          </a:prstGeom>
        </p:spPr>
      </p:pic>
      <p:pic>
        <p:nvPicPr>
          <p:cNvPr id="5" name="Picture 4"/>
          <p:cNvPicPr>
            <a:picLocks noChangeAspect="1"/>
          </p:cNvPicPr>
          <p:nvPr/>
        </p:nvPicPr>
        <p:blipFill>
          <a:blip r:embed="rId6"/>
          <a:stretch>
            <a:fillRect/>
          </a:stretch>
        </p:blipFill>
        <p:spPr>
          <a:xfrm>
            <a:off x="1938409" y="5665702"/>
            <a:ext cx="1016673" cy="966672"/>
          </a:xfrm>
          <a:prstGeom prst="rect">
            <a:avLst/>
          </a:prstGeom>
        </p:spPr>
      </p:pic>
    </p:spTree>
    <p:extLst>
      <p:ext uri="{BB962C8B-B14F-4D97-AF65-F5344CB8AC3E}">
        <p14:creationId xmlns:p14="http://schemas.microsoft.com/office/powerpoint/2010/main" val="265175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63665" y="670848"/>
          <a:ext cx="11214141" cy="5798958"/>
        </p:xfrm>
        <a:graphic>
          <a:graphicData uri="http://schemas.openxmlformats.org/drawingml/2006/table">
            <a:tbl>
              <a:tblPr firstRow="1" firstCol="1" bandRow="1">
                <a:tableStyleId>{5C22544A-7EE6-4342-B048-85BDC9FD1C3A}</a:tableStyleId>
              </a:tblPr>
              <a:tblGrid>
                <a:gridCol w="5077563">
                  <a:extLst>
                    <a:ext uri="{9D8B030D-6E8A-4147-A177-3AD203B41FA5}">
                      <a16:colId xmlns:a16="http://schemas.microsoft.com/office/drawing/2014/main" val="3053166915"/>
                    </a:ext>
                  </a:extLst>
                </a:gridCol>
                <a:gridCol w="6136578">
                  <a:extLst>
                    <a:ext uri="{9D8B030D-6E8A-4147-A177-3AD203B41FA5}">
                      <a16:colId xmlns:a16="http://schemas.microsoft.com/office/drawing/2014/main" val="2584196995"/>
                    </a:ext>
                  </a:extLst>
                </a:gridCol>
              </a:tblGrid>
              <a:tr h="335353">
                <a:tc>
                  <a:txBody>
                    <a:bodyPr/>
                    <a:lstStyle/>
                    <a:p>
                      <a:pPr marL="0" marR="0" algn="l">
                        <a:lnSpc>
                          <a:spcPct val="107000"/>
                        </a:lnSpc>
                        <a:spcBef>
                          <a:spcPts val="0"/>
                        </a:spcBef>
                        <a:spcAft>
                          <a:spcPts val="0"/>
                        </a:spcAft>
                      </a:pPr>
                      <a:r>
                        <a:rPr lang="en-US" sz="1800">
                          <a:effectLst/>
                        </a:rPr>
                        <a:t>Ocean Decade Challenge</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tc>
                  <a:txBody>
                    <a:bodyPr/>
                    <a:lstStyle/>
                    <a:p>
                      <a:pPr marL="0" marR="0" algn="l">
                        <a:lnSpc>
                          <a:spcPct val="107000"/>
                        </a:lnSpc>
                        <a:spcBef>
                          <a:spcPts val="0"/>
                        </a:spcBef>
                        <a:spcAft>
                          <a:spcPts val="0"/>
                        </a:spcAft>
                      </a:pPr>
                      <a:r>
                        <a:rPr lang="en-US" sz="1800" dirty="0">
                          <a:effectLst/>
                        </a:rPr>
                        <a:t>Scope of the Challenges relevant to Africa</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extLst>
                  <a:ext uri="{0D108BD9-81ED-4DB2-BD59-A6C34878D82A}">
                    <a16:rowId xmlns:a16="http://schemas.microsoft.com/office/drawing/2014/main" val="917243941"/>
                  </a:ext>
                </a:extLst>
              </a:tr>
              <a:tr h="19336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5. </a:t>
                      </a:r>
                      <a:r>
                        <a:rPr kumimoji="0" lang="en-US" sz="1800" b="1" i="0" u="none" strike="noStrike" kern="1200" cap="none" spc="0" normalizeH="0" baseline="0" noProof="0" dirty="0">
                          <a:ln>
                            <a:noFill/>
                          </a:ln>
                          <a:solidFill>
                            <a:prstClr val="white"/>
                          </a:solidFill>
                          <a:effectLst/>
                          <a:uLnTx/>
                          <a:uFillTx/>
                          <a:latin typeface="+mn-lt"/>
                          <a:ea typeface="+mn-ea"/>
                          <a:cs typeface="+mn-cs"/>
                        </a:rPr>
                        <a:t>Unlock ocean-based solutions to climate change</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Trends/changes in environmental conditions and long-term monitoring</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N</a:t>
                      </a:r>
                      <a:r>
                        <a:rPr kumimoji="0" lang="en-US" sz="2000" b="0" i="0" u="none" strike="noStrike" kern="1200" cap="none" spc="0" normalizeH="0" baseline="0" noProof="0" dirty="0" err="1">
                          <a:ln>
                            <a:noFill/>
                          </a:ln>
                          <a:solidFill>
                            <a:prstClr val="black"/>
                          </a:solidFill>
                          <a:effectLst/>
                          <a:uLnTx/>
                          <a:uFillTx/>
                          <a:latin typeface="+mn-lt"/>
                          <a:ea typeface="+mn-ea"/>
                          <a:cs typeface="+mn-cs"/>
                        </a:rPr>
                        <a:t>umerical</a:t>
                      </a:r>
                      <a:r>
                        <a:rPr kumimoji="0" lang="en-US" sz="2000" b="0" i="0" u="none" strike="noStrike" kern="1200" cap="none" spc="0" normalizeH="0" baseline="0" noProof="0" dirty="0">
                          <a:ln>
                            <a:noFill/>
                          </a:ln>
                          <a:solidFill>
                            <a:prstClr val="black"/>
                          </a:solidFill>
                          <a:effectLst/>
                          <a:uLnTx/>
                          <a:uFillTx/>
                          <a:latin typeface="+mn-lt"/>
                          <a:ea typeface="+mn-ea"/>
                          <a:cs typeface="+mn-cs"/>
                        </a:rPr>
                        <a:t> modelling, forecasting, indicators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I</a:t>
                      </a:r>
                      <a:r>
                        <a:rPr kumimoji="0" lang="en-US" sz="2000" b="0" i="0" u="none" strike="noStrike" kern="1200" cap="none" spc="0" normalizeH="0" baseline="0" noProof="0" dirty="0" err="1">
                          <a:ln>
                            <a:noFill/>
                          </a:ln>
                          <a:solidFill>
                            <a:prstClr val="black"/>
                          </a:solidFill>
                          <a:effectLst/>
                          <a:uLnTx/>
                          <a:uFillTx/>
                          <a:latin typeface="+mn-lt"/>
                          <a:ea typeface="+mn-ea"/>
                          <a:cs typeface="+mn-cs"/>
                        </a:rPr>
                        <a:t>mpacts</a:t>
                      </a:r>
                      <a:r>
                        <a:rPr kumimoji="0" lang="en-US" sz="2000" b="0" i="0" u="none" strike="noStrike" kern="1200" cap="none" spc="0" normalizeH="0" baseline="0" noProof="0" dirty="0">
                          <a:ln>
                            <a:noFill/>
                          </a:ln>
                          <a:solidFill>
                            <a:prstClr val="black"/>
                          </a:solidFill>
                          <a:effectLst/>
                          <a:uLnTx/>
                          <a:uFillTx/>
                          <a:latin typeface="+mn-lt"/>
                          <a:ea typeface="+mn-ea"/>
                          <a:cs typeface="+mn-cs"/>
                        </a:rPr>
                        <a:t> on marine ecosystems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a:t>
                      </a:r>
                      <a:r>
                        <a:rPr kumimoji="0" lang="en-US" sz="2000" b="0" i="0" u="none" strike="noStrike" kern="1200" cap="none" spc="0" normalizeH="0" baseline="0" noProof="0" dirty="0" err="1">
                          <a:ln>
                            <a:noFill/>
                          </a:ln>
                          <a:solidFill>
                            <a:prstClr val="black"/>
                          </a:solidFill>
                          <a:effectLst/>
                          <a:uLnTx/>
                          <a:uFillTx/>
                          <a:latin typeface="+mn-lt"/>
                          <a:ea typeface="+mn-ea"/>
                          <a:cs typeface="+mn-cs"/>
                        </a:rPr>
                        <a:t>limate</a:t>
                      </a:r>
                      <a:r>
                        <a:rPr kumimoji="0" lang="en-US" sz="2000" b="0" i="0" u="none" strike="noStrike" kern="1200" cap="none" spc="0" normalizeH="0" baseline="0" noProof="0" dirty="0">
                          <a:ln>
                            <a:noFill/>
                          </a:ln>
                          <a:solidFill>
                            <a:prstClr val="black"/>
                          </a:solidFill>
                          <a:effectLst/>
                          <a:uLnTx/>
                          <a:uFillTx/>
                          <a:latin typeface="+mn-lt"/>
                          <a:ea typeface="+mn-ea"/>
                          <a:cs typeface="+mn-cs"/>
                        </a:rPr>
                        <a:t> processes at local and regional scales</a:t>
                      </a:r>
                      <a:r>
                        <a:rPr kumimoji="0" lang="en-GB" sz="2000" b="0" i="0" u="none" strike="noStrike" kern="1200" cap="none" spc="0" normalizeH="0" baseline="0" noProof="0" dirty="0">
                          <a:ln>
                            <a:noFill/>
                          </a:ln>
                          <a:solidFill>
                            <a:prstClr val="black"/>
                          </a:solidFill>
                          <a:effectLst/>
                          <a:uLnTx/>
                          <a:uFillTx/>
                          <a:latin typeface="+mn-lt"/>
                          <a:ea typeface="+mn-ea"/>
                          <a:cs typeface="+mn-cs"/>
                        </a:rPr>
                        <a:t>,</a:t>
                      </a:r>
                      <a:r>
                        <a:rPr kumimoji="0" lang="en-US" sz="2000" b="0" i="0" u="none" strike="noStrike" kern="1200" cap="none" spc="0" normalizeH="0" baseline="0" noProof="0" dirty="0">
                          <a:ln>
                            <a:noFill/>
                          </a:ln>
                          <a:solidFill>
                            <a:prstClr val="black"/>
                          </a:solidFill>
                          <a:effectLst/>
                          <a:uLnTx/>
                          <a:uFillTx/>
                          <a:latin typeface="+mn-lt"/>
                          <a:ea typeface="+mn-ea"/>
                          <a:cs typeface="+mn-cs"/>
                        </a:rPr>
                        <a:t> and for different time scales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extLst>
                  <a:ext uri="{0D108BD9-81ED-4DB2-BD59-A6C34878D82A}">
                    <a16:rowId xmlns:a16="http://schemas.microsoft.com/office/drawing/2014/main" val="2256997362"/>
                  </a:ext>
                </a:extLst>
              </a:tr>
              <a:tr h="160759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6. </a:t>
                      </a:r>
                      <a:r>
                        <a:rPr kumimoji="0" lang="en-US" sz="1800" b="1" i="0" u="none" strike="noStrike" kern="1200" cap="none" spc="0" normalizeH="0" baseline="0" noProof="0" dirty="0">
                          <a:ln>
                            <a:noFill/>
                          </a:ln>
                          <a:solidFill>
                            <a:prstClr val="white"/>
                          </a:solidFill>
                          <a:effectLst/>
                          <a:uLnTx/>
                          <a:uFillTx/>
                          <a:latin typeface="+mn-lt"/>
                          <a:ea typeface="+mn-ea"/>
                          <a:cs typeface="+mn-cs"/>
                        </a:rPr>
                        <a:t>Increase community resilience to ocean hazards </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Early warning systems for ocean-related hazards and extreme events, including vulnerability to flooding, enhanced frequency and duration of tropical cyclones, storm surges, tsunamis etc.</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extLst>
                  <a:ext uri="{0D108BD9-81ED-4DB2-BD59-A6C34878D82A}">
                    <a16:rowId xmlns:a16="http://schemas.microsoft.com/office/drawing/2014/main" val="2973915674"/>
                  </a:ext>
                </a:extLst>
              </a:tr>
              <a:tr h="192094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7. Expand the global ocean observing system</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prstClr val="black"/>
                          </a:solidFill>
                          <a:effectLst/>
                          <a:uLnTx/>
                          <a:uFillTx/>
                          <a:latin typeface="+mn-lt"/>
                          <a:ea typeface="+mn-ea"/>
                          <a:cs typeface="+mn-cs"/>
                        </a:rPr>
                        <a:t>Ocean observations and monitoring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prstClr val="black"/>
                          </a:solidFill>
                          <a:effectLst/>
                          <a:uLnTx/>
                          <a:uFillTx/>
                          <a:latin typeface="+mn-lt"/>
                          <a:ea typeface="+mn-ea"/>
                          <a:cs typeface="+mn-cs"/>
                        </a:rPr>
                        <a:t>Modelling and forecasting of ocean processes and ecosystems, including coupled ocean-atmosphere models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prstClr val="black"/>
                          </a:solidFill>
                          <a:effectLst/>
                          <a:uLnTx/>
                          <a:uFillTx/>
                          <a:latin typeface="+mn-lt"/>
                          <a:ea typeface="+mn-ea"/>
                          <a:cs typeface="+mn-cs"/>
                        </a:rPr>
                        <a:t>Ocean data and information management</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700" b="0" i="0" u="none" strike="noStrike" kern="1200" cap="none" spc="0" normalizeH="0" baseline="0" noProof="0" dirty="0">
                          <a:ln>
                            <a:noFill/>
                          </a:ln>
                          <a:solidFill>
                            <a:prstClr val="black"/>
                          </a:solidFill>
                          <a:effectLst/>
                          <a:uLnTx/>
                          <a:uFillTx/>
                          <a:latin typeface="+mn-lt"/>
                          <a:ea typeface="+mn-ea"/>
                          <a:cs typeface="+mn-cs"/>
                        </a:rPr>
                        <a:t>Emerging technologies for ocean observations and monitoring</a:t>
                      </a:r>
                      <a:endPar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38110" marR="38110" marT="0" marB="0"/>
                </a:tc>
                <a:extLst>
                  <a:ext uri="{0D108BD9-81ED-4DB2-BD59-A6C34878D82A}">
                    <a16:rowId xmlns:a16="http://schemas.microsoft.com/office/drawing/2014/main" val="317576054"/>
                  </a:ext>
                </a:extLst>
              </a:tr>
            </a:tbl>
          </a:graphicData>
        </a:graphic>
      </p:graphicFrame>
      <p:pic>
        <p:nvPicPr>
          <p:cNvPr id="6" name="Picture 5"/>
          <p:cNvPicPr>
            <a:picLocks noChangeAspect="1"/>
          </p:cNvPicPr>
          <p:nvPr/>
        </p:nvPicPr>
        <p:blipFill>
          <a:blip r:embed="rId3"/>
          <a:stretch>
            <a:fillRect/>
          </a:stretch>
        </p:blipFill>
        <p:spPr>
          <a:xfrm>
            <a:off x="1652603" y="1463382"/>
            <a:ext cx="1779722" cy="11824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028" y="3230244"/>
            <a:ext cx="1168872" cy="10912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8212" y="4601165"/>
            <a:ext cx="1118393" cy="1044163"/>
          </a:xfrm>
          <a:prstGeom prst="rect">
            <a:avLst/>
          </a:prstGeom>
        </p:spPr>
      </p:pic>
    </p:spTree>
    <p:extLst>
      <p:ext uri="{BB962C8B-B14F-4D97-AF65-F5344CB8AC3E}">
        <p14:creationId xmlns:p14="http://schemas.microsoft.com/office/powerpoint/2010/main" val="4380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076" y="136527"/>
          <a:ext cx="11799067" cy="6920968"/>
        </p:xfrm>
        <a:graphic>
          <a:graphicData uri="http://schemas.openxmlformats.org/drawingml/2006/table">
            <a:tbl>
              <a:tblPr firstRow="1" firstCol="1" bandRow="1">
                <a:tableStyleId>{5C22544A-7EE6-4342-B048-85BDC9FD1C3A}</a:tableStyleId>
              </a:tblPr>
              <a:tblGrid>
                <a:gridCol w="4603423">
                  <a:extLst>
                    <a:ext uri="{9D8B030D-6E8A-4147-A177-3AD203B41FA5}">
                      <a16:colId xmlns:a16="http://schemas.microsoft.com/office/drawing/2014/main" val="2867121022"/>
                    </a:ext>
                  </a:extLst>
                </a:gridCol>
                <a:gridCol w="7195644">
                  <a:extLst>
                    <a:ext uri="{9D8B030D-6E8A-4147-A177-3AD203B41FA5}">
                      <a16:colId xmlns:a16="http://schemas.microsoft.com/office/drawing/2014/main" val="3199907768"/>
                    </a:ext>
                  </a:extLst>
                </a:gridCol>
              </a:tblGrid>
              <a:tr h="567703">
                <a:tc>
                  <a:txBody>
                    <a:bodyPr/>
                    <a:lstStyle/>
                    <a:p>
                      <a:pPr marL="0" marR="0" algn="l">
                        <a:lnSpc>
                          <a:spcPct val="107000"/>
                        </a:lnSpc>
                        <a:spcBef>
                          <a:spcPts val="0"/>
                        </a:spcBef>
                        <a:spcAft>
                          <a:spcPts val="0"/>
                        </a:spcAft>
                      </a:pPr>
                      <a:r>
                        <a:rPr lang="en-US" sz="1800" dirty="0">
                          <a:effectLst/>
                        </a:rPr>
                        <a:t>Ocean Decade Challenge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tc>
                  <a:txBody>
                    <a:bodyPr/>
                    <a:lstStyle/>
                    <a:p>
                      <a:pPr marL="0" marR="0" algn="l">
                        <a:lnSpc>
                          <a:spcPct val="107000"/>
                        </a:lnSpc>
                        <a:spcBef>
                          <a:spcPts val="0"/>
                        </a:spcBef>
                        <a:spcAft>
                          <a:spcPts val="0"/>
                        </a:spcAft>
                      </a:pPr>
                      <a:r>
                        <a:rPr lang="en-US" sz="1800" dirty="0">
                          <a:effectLst/>
                        </a:rPr>
                        <a:t>Scope of the Challenges relevant to Africa</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extLst>
                  <a:ext uri="{0D108BD9-81ED-4DB2-BD59-A6C34878D82A}">
                    <a16:rowId xmlns:a16="http://schemas.microsoft.com/office/drawing/2014/main" val="4108219330"/>
                  </a:ext>
                </a:extLst>
              </a:tr>
              <a:tr h="1398846">
                <a:tc>
                  <a:txBody>
                    <a:bodyPr/>
                    <a:lstStyle/>
                    <a:p>
                      <a:pPr marL="0" marR="0" algn="l">
                        <a:lnSpc>
                          <a:spcPct val="107000"/>
                        </a:lnSpc>
                        <a:spcBef>
                          <a:spcPts val="0"/>
                        </a:spcBef>
                        <a:spcAft>
                          <a:spcPts val="0"/>
                        </a:spcAft>
                      </a:pPr>
                      <a:r>
                        <a:rPr lang="en-GB" sz="1800" dirty="0">
                          <a:effectLst/>
                        </a:rPr>
                        <a:t>8. </a:t>
                      </a:r>
                      <a:r>
                        <a:rPr lang="en-US" sz="1800" dirty="0">
                          <a:effectLst/>
                        </a:rPr>
                        <a:t>Create a digital representation of the ocean</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tc>
                  <a:txBody>
                    <a:bodyPr/>
                    <a:lstStyle/>
                    <a:p>
                      <a:pPr marL="285750" marR="0" lvl="0" indent="-285750" algn="just">
                        <a:lnSpc>
                          <a:spcPct val="107000"/>
                        </a:lnSpc>
                        <a:spcBef>
                          <a:spcPts val="0"/>
                        </a:spcBef>
                        <a:spcAft>
                          <a:spcPts val="0"/>
                        </a:spcAft>
                        <a:buFont typeface="Wingdings" panose="05000000000000000000" pitchFamily="2" charset="2"/>
                        <a:buChar char="Ø"/>
                      </a:pPr>
                      <a:r>
                        <a:rPr lang="en-GB" sz="1900" dirty="0">
                          <a:effectLst/>
                        </a:rPr>
                        <a:t>Digital representation of the ocean, mapping of the ocean floor in Africa including a dynamic ocean map </a:t>
                      </a:r>
                      <a:endParaRPr lang="en-US" sz="1900" dirty="0">
                        <a:effectLst/>
                      </a:endParaRPr>
                    </a:p>
                    <a:p>
                      <a:pPr marL="0" marR="0" algn="l">
                        <a:lnSpc>
                          <a:spcPct val="107000"/>
                        </a:lnSpc>
                        <a:spcBef>
                          <a:spcPts val="0"/>
                        </a:spcBef>
                        <a:spcAft>
                          <a:spcPts val="0"/>
                        </a:spcAft>
                      </a:pPr>
                      <a:r>
                        <a:rPr lang="en-US" sz="1900" dirty="0">
                          <a:effectLst/>
                        </a:rPr>
                        <a:t> </a:t>
                      </a:r>
                      <a:endParaRPr lang="en-US" sz="19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extLst>
                  <a:ext uri="{0D108BD9-81ED-4DB2-BD59-A6C34878D82A}">
                    <a16:rowId xmlns:a16="http://schemas.microsoft.com/office/drawing/2014/main" val="3904184807"/>
                  </a:ext>
                </a:extLst>
              </a:tr>
              <a:tr h="183759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9. </a:t>
                      </a:r>
                      <a:r>
                        <a:rPr kumimoji="0" lang="en-US" sz="1800" b="1" i="0" u="none" strike="noStrike" kern="1200" cap="none" spc="0" normalizeH="0" baseline="0" noProof="0" dirty="0">
                          <a:ln>
                            <a:noFill/>
                          </a:ln>
                          <a:solidFill>
                            <a:prstClr val="white"/>
                          </a:solidFill>
                          <a:effectLst/>
                          <a:uLnTx/>
                          <a:uFillTx/>
                          <a:latin typeface="+mn-lt"/>
                          <a:ea typeface="+mn-ea"/>
                          <a:cs typeface="+mn-cs"/>
                        </a:rPr>
                        <a:t>Skills knowledge and technology for all</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Ocean training, research capacities and opportunities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900" b="0" i="0" u="none" strike="noStrike" kern="1200" cap="none" spc="0" normalizeH="0" baseline="0" noProof="0" dirty="0">
                          <a:ln>
                            <a:noFill/>
                          </a:ln>
                          <a:solidFill>
                            <a:prstClr val="black"/>
                          </a:solidFill>
                          <a:effectLst/>
                          <a:uLnTx/>
                          <a:uFillTx/>
                          <a:latin typeface="+mn-lt"/>
                          <a:ea typeface="+mn-ea"/>
                          <a:cs typeface="+mn-cs"/>
                        </a:rPr>
                        <a:t>E</a:t>
                      </a:r>
                      <a:r>
                        <a:rPr kumimoji="0" lang="en-US" sz="1900" b="0" i="0" u="none" strike="noStrike" kern="1200" cap="none" spc="0" normalizeH="0" baseline="0" noProof="0" dirty="0" err="1">
                          <a:ln>
                            <a:noFill/>
                          </a:ln>
                          <a:solidFill>
                            <a:prstClr val="black"/>
                          </a:solidFill>
                          <a:effectLst/>
                          <a:uLnTx/>
                          <a:uFillTx/>
                          <a:latin typeface="+mn-lt"/>
                          <a:ea typeface="+mn-ea"/>
                          <a:cs typeface="+mn-cs"/>
                        </a:rPr>
                        <a:t>quitable</a:t>
                      </a:r>
                      <a:r>
                        <a:rPr kumimoji="0" lang="en-US" sz="1900" b="0" i="0" u="none" strike="noStrike" kern="1200" cap="none" spc="0" normalizeH="0" baseline="0" noProof="0" dirty="0">
                          <a:ln>
                            <a:noFill/>
                          </a:ln>
                          <a:solidFill>
                            <a:prstClr val="black"/>
                          </a:solidFill>
                          <a:effectLst/>
                          <a:uLnTx/>
                          <a:uFillTx/>
                          <a:latin typeface="+mn-lt"/>
                          <a:ea typeface="+mn-ea"/>
                          <a:cs typeface="+mn-cs"/>
                        </a:rPr>
                        <a:t> access to data, information, knowledge and technology</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900" b="0" i="0" u="none" strike="noStrike" kern="1200" cap="none" spc="0" normalizeH="0" baseline="0" noProof="0" dirty="0">
                          <a:ln>
                            <a:noFill/>
                          </a:ln>
                          <a:solidFill>
                            <a:prstClr val="black"/>
                          </a:solidFill>
                          <a:effectLst/>
                          <a:uLnTx/>
                          <a:uFillTx/>
                          <a:latin typeface="+mn-lt"/>
                          <a:ea typeface="+mn-ea"/>
                          <a:cs typeface="+mn-cs"/>
                        </a:rPr>
                        <a:t>T</a:t>
                      </a:r>
                      <a:r>
                        <a:rPr kumimoji="0" lang="en-US" sz="1900" b="0" i="0" u="none" strike="noStrike" kern="1200" cap="none" spc="0" normalizeH="0" baseline="0" noProof="0" dirty="0" err="1">
                          <a:ln>
                            <a:noFill/>
                          </a:ln>
                          <a:solidFill>
                            <a:prstClr val="black"/>
                          </a:solidFill>
                          <a:effectLst/>
                          <a:uLnTx/>
                          <a:uFillTx/>
                          <a:latin typeface="+mn-lt"/>
                          <a:ea typeface="+mn-ea"/>
                          <a:cs typeface="+mn-cs"/>
                        </a:rPr>
                        <a:t>ransformative</a:t>
                      </a:r>
                      <a:r>
                        <a:rPr kumimoji="0" lang="en-US" sz="1900" b="0" i="0" u="none" strike="noStrike" kern="1200" cap="none" spc="0" normalizeH="0" baseline="0" noProof="0" dirty="0">
                          <a:ln>
                            <a:noFill/>
                          </a:ln>
                          <a:solidFill>
                            <a:prstClr val="black"/>
                          </a:solidFill>
                          <a:effectLst/>
                          <a:uLnTx/>
                          <a:uFillTx/>
                          <a:latin typeface="+mn-lt"/>
                          <a:ea typeface="+mn-ea"/>
                          <a:cs typeface="+mn-cs"/>
                        </a:rPr>
                        <a:t> partnerships for the </a:t>
                      </a:r>
                      <a:r>
                        <a:rPr kumimoji="0" lang="en-GB" sz="1900" b="0" i="0" u="none" strike="noStrike" kern="1200" cap="none" spc="0" normalizeH="0" baseline="0" noProof="0" dirty="0">
                          <a:ln>
                            <a:noFill/>
                          </a:ln>
                          <a:solidFill>
                            <a:prstClr val="black"/>
                          </a:solidFill>
                          <a:effectLst/>
                          <a:uLnTx/>
                          <a:uFillTx/>
                          <a:latin typeface="+mn-lt"/>
                          <a:ea typeface="+mn-ea"/>
                          <a:cs typeface="+mn-cs"/>
                        </a:rPr>
                        <a:t>s</a:t>
                      </a:r>
                      <a:r>
                        <a:rPr kumimoji="0" lang="en-US" sz="1900" b="0" i="0" u="none" strike="noStrike" kern="1200" cap="none" spc="0" normalizeH="0" baseline="0" noProof="0" dirty="0" err="1">
                          <a:ln>
                            <a:noFill/>
                          </a:ln>
                          <a:solidFill>
                            <a:prstClr val="black"/>
                          </a:solidFill>
                          <a:effectLst/>
                          <a:uLnTx/>
                          <a:uFillTx/>
                          <a:latin typeface="+mn-lt"/>
                          <a:ea typeface="+mn-ea"/>
                          <a:cs typeface="+mn-cs"/>
                        </a:rPr>
                        <a:t>ustainable</a:t>
                      </a:r>
                      <a:r>
                        <a:rPr kumimoji="0" lang="en-US" sz="1900" b="0" i="0" u="none" strike="noStrike" kern="1200" cap="none" spc="0" normalizeH="0" baseline="0" noProof="0" dirty="0">
                          <a:ln>
                            <a:noFill/>
                          </a:ln>
                          <a:solidFill>
                            <a:prstClr val="black"/>
                          </a:solidFill>
                          <a:effectLst/>
                          <a:uLnTx/>
                          <a:uFillTx/>
                          <a:latin typeface="+mn-lt"/>
                          <a:ea typeface="+mn-ea"/>
                          <a:cs typeface="+mn-cs"/>
                        </a:rPr>
                        <a:t> </a:t>
                      </a:r>
                      <a:r>
                        <a:rPr kumimoji="0" lang="en-GB" sz="1900" b="0" i="0" u="none" strike="noStrike" kern="1200" cap="none" spc="0" normalizeH="0" baseline="0" noProof="0" dirty="0">
                          <a:ln>
                            <a:noFill/>
                          </a:ln>
                          <a:solidFill>
                            <a:prstClr val="black"/>
                          </a:solidFill>
                          <a:effectLst/>
                          <a:uLnTx/>
                          <a:uFillTx/>
                          <a:latin typeface="+mn-lt"/>
                          <a:ea typeface="+mn-ea"/>
                          <a:cs typeface="+mn-cs"/>
                        </a:rPr>
                        <a:t>d</a:t>
                      </a:r>
                      <a:r>
                        <a:rPr kumimoji="0" lang="en-US" sz="1900" b="0" i="0" u="none" strike="noStrike" kern="1200" cap="none" spc="0" normalizeH="0" baseline="0" noProof="0" dirty="0" err="1">
                          <a:ln>
                            <a:noFill/>
                          </a:ln>
                          <a:solidFill>
                            <a:prstClr val="black"/>
                          </a:solidFill>
                          <a:effectLst/>
                          <a:uLnTx/>
                          <a:uFillTx/>
                          <a:latin typeface="+mn-lt"/>
                          <a:ea typeface="+mn-ea"/>
                          <a:cs typeface="+mn-cs"/>
                        </a:rPr>
                        <a:t>evelopment</a:t>
                      </a:r>
                      <a:r>
                        <a:rPr kumimoji="0" lang="en-US" sz="1900" b="0" i="0" u="none" strike="noStrike" kern="1200" cap="none" spc="0" normalizeH="0" baseline="0" noProof="0" dirty="0">
                          <a:ln>
                            <a:noFill/>
                          </a:ln>
                          <a:solidFill>
                            <a:prstClr val="black"/>
                          </a:solidFill>
                          <a:effectLst/>
                          <a:uLnTx/>
                          <a:uFillTx/>
                          <a:latin typeface="+mn-lt"/>
                          <a:ea typeface="+mn-ea"/>
                          <a:cs typeface="+mn-cs"/>
                        </a:rPr>
                        <a:t> of oceans </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9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extLst>
                  <a:ext uri="{0D108BD9-81ED-4DB2-BD59-A6C34878D82A}">
                    <a16:rowId xmlns:a16="http://schemas.microsoft.com/office/drawing/2014/main" val="946252262"/>
                  </a:ext>
                </a:extLst>
              </a:tr>
              <a:tr h="15581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10. </a:t>
                      </a:r>
                      <a:r>
                        <a:rPr kumimoji="0" lang="en-US" sz="1800" b="1" i="0" u="none" strike="noStrike" kern="1200" cap="none" spc="0" normalizeH="0" baseline="0" noProof="0" dirty="0">
                          <a:ln>
                            <a:noFill/>
                          </a:ln>
                          <a:solidFill>
                            <a:prstClr val="white"/>
                          </a:solidFill>
                          <a:effectLst/>
                          <a:uLnTx/>
                          <a:uFillTx/>
                          <a:latin typeface="+mn-lt"/>
                          <a:ea typeface="+mn-ea"/>
                          <a:cs typeface="+mn-cs"/>
                        </a:rPr>
                        <a:t>Change humanity’s relationship with the ocean</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Improved ocean literacy and better communication to improve humanity’s relationship with the ocean, recognition and better understanding of the multiple values of the ocean for human well</a:t>
                      </a:r>
                      <a:r>
                        <a:rPr kumimoji="0" lang="en-GB" sz="1900" b="0" i="0" u="none" strike="noStrike" kern="1200" cap="none" spc="0" normalizeH="0" baseline="0" noProof="0" dirty="0">
                          <a:ln>
                            <a:noFill/>
                          </a:ln>
                          <a:solidFill>
                            <a:prstClr val="black"/>
                          </a:solidFill>
                          <a:effectLst/>
                          <a:uLnTx/>
                          <a:uFillTx/>
                          <a:latin typeface="+mn-lt"/>
                          <a:ea typeface="+mn-ea"/>
                          <a:cs typeface="+mn-cs"/>
                        </a:rPr>
                        <a:t>-</a:t>
                      </a:r>
                      <a:r>
                        <a:rPr kumimoji="0" lang="en-US" sz="1900" b="0" i="0" u="none" strike="noStrike" kern="1200" cap="none" spc="0" normalizeH="0" baseline="0" noProof="0" dirty="0">
                          <a:ln>
                            <a:noFill/>
                          </a:ln>
                          <a:solidFill>
                            <a:prstClr val="black"/>
                          </a:solidFill>
                          <a:effectLst/>
                          <a:uLnTx/>
                          <a:uFillTx/>
                          <a:latin typeface="+mn-lt"/>
                          <a:ea typeface="+mn-ea"/>
                          <a:cs typeface="+mn-cs"/>
                        </a:rPr>
                        <a:t>being, culture and sustainable development</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extLst>
                  <a:ext uri="{0D108BD9-81ED-4DB2-BD59-A6C34878D82A}">
                    <a16:rowId xmlns:a16="http://schemas.microsoft.com/office/drawing/2014/main" val="3680441166"/>
                  </a:ext>
                </a:extLst>
              </a:tr>
              <a:tr h="15581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Cross-cutting themes</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Marine spatial planning (MSP) and integrated coastal zone management (ICZM)</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Ocean science-policy interface</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Ocean governance, including Areas Beyond National Jurisdiction (ABNJ)</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txBody>
                  <a:tcPr marL="33876" marR="33876" marT="0" marB="0"/>
                </a:tc>
                <a:extLst>
                  <a:ext uri="{0D108BD9-81ED-4DB2-BD59-A6C34878D82A}">
                    <a16:rowId xmlns:a16="http://schemas.microsoft.com/office/drawing/2014/main" val="152218633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654" y="824010"/>
            <a:ext cx="1267712" cy="1167630"/>
          </a:xfrm>
          <a:prstGeom prst="rect">
            <a:avLst/>
          </a:prstGeom>
        </p:spPr>
      </p:pic>
      <p:pic>
        <p:nvPicPr>
          <p:cNvPr id="5" name="Picture 4"/>
          <p:cNvPicPr>
            <a:picLocks noChangeAspect="1"/>
          </p:cNvPicPr>
          <p:nvPr/>
        </p:nvPicPr>
        <p:blipFill>
          <a:blip r:embed="rId4"/>
          <a:stretch>
            <a:fillRect/>
          </a:stretch>
        </p:blipFill>
        <p:spPr>
          <a:xfrm>
            <a:off x="1543884" y="2229644"/>
            <a:ext cx="1267748" cy="1170228"/>
          </a:xfrm>
          <a:prstGeom prst="rect">
            <a:avLst/>
          </a:prstGeom>
        </p:spPr>
      </p:pic>
      <p:pic>
        <p:nvPicPr>
          <p:cNvPr id="6" name="Picture 5"/>
          <p:cNvPicPr>
            <a:picLocks noChangeAspect="1"/>
          </p:cNvPicPr>
          <p:nvPr/>
        </p:nvPicPr>
        <p:blipFill>
          <a:blip r:embed="rId5"/>
          <a:stretch>
            <a:fillRect/>
          </a:stretch>
        </p:blipFill>
        <p:spPr>
          <a:xfrm>
            <a:off x="1489388" y="3802031"/>
            <a:ext cx="1281122" cy="1180860"/>
          </a:xfrm>
          <a:prstGeom prst="rect">
            <a:avLst/>
          </a:prstGeom>
        </p:spPr>
      </p:pic>
    </p:spTree>
    <p:extLst>
      <p:ext uri="{BB962C8B-B14F-4D97-AF65-F5344CB8AC3E}">
        <p14:creationId xmlns:p14="http://schemas.microsoft.com/office/powerpoint/2010/main" val="34685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F01F-CA9F-451C-A513-16CFE3EEBD52}"/>
              </a:ext>
            </a:extLst>
          </p:cNvPr>
          <p:cNvSpPr>
            <a:spLocks noGrp="1"/>
          </p:cNvSpPr>
          <p:nvPr>
            <p:ph type="title"/>
          </p:nvPr>
        </p:nvSpPr>
        <p:spPr>
          <a:xfrm>
            <a:off x="1135615" y="157883"/>
            <a:ext cx="10512862" cy="704180"/>
          </a:xfrm>
        </p:spPr>
        <p:txBody>
          <a:bodyPr/>
          <a:lstStyle/>
          <a:p>
            <a:r>
              <a:rPr lang="en-US" dirty="0"/>
              <a:t>Africa Roadmap: Purpose and Structure</a:t>
            </a:r>
            <a:endParaRPr lang="en-GB" dirty="0"/>
          </a:p>
        </p:txBody>
      </p:sp>
      <p:sp>
        <p:nvSpPr>
          <p:cNvPr id="3" name="Content Placeholder 2">
            <a:extLst>
              <a:ext uri="{FF2B5EF4-FFF2-40B4-BE49-F238E27FC236}">
                <a16:creationId xmlns:a16="http://schemas.microsoft.com/office/drawing/2014/main" id="{FDA11A31-ED55-4A81-8D9F-A417168F6B29}"/>
              </a:ext>
            </a:extLst>
          </p:cNvPr>
          <p:cNvSpPr>
            <a:spLocks noGrp="1"/>
          </p:cNvSpPr>
          <p:nvPr>
            <p:ph idx="1"/>
          </p:nvPr>
        </p:nvSpPr>
        <p:spPr>
          <a:xfrm>
            <a:off x="3465311" y="862063"/>
            <a:ext cx="8567610" cy="5155840"/>
          </a:xfrm>
        </p:spPr>
        <p:txBody>
          <a:bodyPr>
            <a:normAutofit lnSpcReduction="10000"/>
          </a:bodyPr>
          <a:lstStyle/>
          <a:p>
            <a:pPr marL="0" indent="0">
              <a:buNone/>
            </a:pPr>
            <a:r>
              <a:rPr lang="en-US" sz="2599" i="1" dirty="0"/>
              <a:t>The Ocean Decade Africa Roadmap provides a </a:t>
            </a:r>
            <a:r>
              <a:rPr lang="en-US" sz="2599" b="1" i="1" dirty="0"/>
              <a:t>vision and plan </a:t>
            </a:r>
            <a:r>
              <a:rPr lang="en-US" sz="2599" i="1" dirty="0"/>
              <a:t>for diverse stakeholders from government, industry, philanthropy, UN agencies, civil society and the scientific community, to </a:t>
            </a:r>
            <a:r>
              <a:rPr lang="en-US" sz="2599" b="1" i="1" dirty="0"/>
              <a:t>convene around a common set of priorities</a:t>
            </a:r>
            <a:r>
              <a:rPr lang="en-US" sz="2599" i="1" dirty="0"/>
              <a:t> for the implementation of the Ocean Decade in Africa.</a:t>
            </a:r>
          </a:p>
          <a:p>
            <a:pPr marL="0" indent="0">
              <a:buNone/>
            </a:pPr>
            <a:endParaRPr lang="en-US" dirty="0"/>
          </a:p>
          <a:p>
            <a:pPr marL="0" indent="0">
              <a:buNone/>
            </a:pPr>
            <a:r>
              <a:rPr lang="en-US" dirty="0"/>
              <a:t>The aims of the Africa Roadmap are to:</a:t>
            </a:r>
          </a:p>
          <a:p>
            <a:pPr lvl="1"/>
            <a:r>
              <a:rPr lang="en-US" dirty="0"/>
              <a:t>provide a </a:t>
            </a:r>
            <a:r>
              <a:rPr lang="en-US" b="1" dirty="0"/>
              <a:t>coordinated and optimized framework </a:t>
            </a:r>
            <a:r>
              <a:rPr lang="en-US" dirty="0"/>
              <a:t>for ocean science planning and delivery</a:t>
            </a:r>
          </a:p>
          <a:p>
            <a:pPr lvl="1"/>
            <a:r>
              <a:rPr lang="en-US" b="1" dirty="0"/>
              <a:t>enhance coordination </a:t>
            </a:r>
            <a:r>
              <a:rPr lang="en-US" dirty="0"/>
              <a:t>between agencies and </a:t>
            </a:r>
            <a:r>
              <a:rPr lang="en-US" b="1" dirty="0"/>
              <a:t>build synergies </a:t>
            </a:r>
            <a:r>
              <a:rPr lang="en-US" dirty="0"/>
              <a:t>between research initiatives, and users of ocean science and knowledge</a:t>
            </a:r>
          </a:p>
          <a:p>
            <a:pPr lvl="1"/>
            <a:r>
              <a:rPr lang="en-US" b="1" dirty="0"/>
              <a:t>provide a foundation </a:t>
            </a:r>
            <a:r>
              <a:rPr lang="en-US" dirty="0"/>
              <a:t>to monitor the achievement of priorities and outcomes</a:t>
            </a:r>
          </a:p>
          <a:p>
            <a:pPr lvl="1"/>
            <a:endParaRPr lang="en-US" dirty="0"/>
          </a:p>
        </p:txBody>
      </p:sp>
      <p:sp>
        <p:nvSpPr>
          <p:cNvPr id="4" name="Rectangle 3"/>
          <p:cNvSpPr/>
          <p:nvPr/>
        </p:nvSpPr>
        <p:spPr>
          <a:xfrm>
            <a:off x="3018311" y="6028421"/>
            <a:ext cx="7230865" cy="461545"/>
          </a:xfrm>
          <a:prstGeom prst="rect">
            <a:avLst/>
          </a:prstGeom>
        </p:spPr>
        <p:txBody>
          <a:bodyPr wrap="none">
            <a:spAutoFit/>
          </a:bodyPr>
          <a:lstStyle/>
          <a:p>
            <a:pPr defTabSz="914126">
              <a:defRPr/>
            </a:pPr>
            <a:r>
              <a:rPr lang="en-US" sz="2399" b="1" dirty="0">
                <a:solidFill>
                  <a:srgbClr val="0000CC"/>
                </a:solidFill>
                <a:highlight>
                  <a:srgbClr val="FFFF00"/>
                </a:highlight>
                <a:latin typeface="Calibri" panose="020F0502020204030204"/>
              </a:rPr>
              <a:t>https://unesdoc.unesco.org/ark:/48223/pf0000381488</a:t>
            </a:r>
          </a:p>
        </p:txBody>
      </p:sp>
      <p:pic>
        <p:nvPicPr>
          <p:cNvPr id="5" name="Picture 4"/>
          <p:cNvPicPr>
            <a:picLocks noChangeAspect="1"/>
          </p:cNvPicPr>
          <p:nvPr/>
        </p:nvPicPr>
        <p:blipFill>
          <a:blip r:embed="rId3"/>
          <a:stretch>
            <a:fillRect/>
          </a:stretch>
        </p:blipFill>
        <p:spPr>
          <a:xfrm>
            <a:off x="361414" y="1457284"/>
            <a:ext cx="2954531" cy="4155204"/>
          </a:xfrm>
          <a:prstGeom prst="rect">
            <a:avLst/>
          </a:prstGeom>
        </p:spPr>
      </p:pic>
    </p:spTree>
    <p:extLst>
      <p:ext uri="{BB962C8B-B14F-4D97-AF65-F5344CB8AC3E}">
        <p14:creationId xmlns:p14="http://schemas.microsoft.com/office/powerpoint/2010/main" val="13557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4588373"/>
            <a:ext cx="1603299" cy="2268735"/>
          </a:xfrm>
          <a:prstGeom prst="rect">
            <a:avLst/>
          </a:prstGeom>
        </p:spPr>
      </p:pic>
      <p:graphicFrame>
        <p:nvGraphicFramePr>
          <p:cNvPr id="4" name="Content Placeholder 3">
            <a:extLst>
              <a:ext uri="{FF2B5EF4-FFF2-40B4-BE49-F238E27FC236}">
                <a16:creationId xmlns:a16="http://schemas.microsoft.com/office/drawing/2014/main" id="{7C7C33A8-DC35-4FE4-BF80-0C3C29EC73BC}"/>
              </a:ext>
            </a:extLst>
          </p:cNvPr>
          <p:cNvGraphicFramePr>
            <a:graphicFrameLocks noGrp="1"/>
          </p:cNvGraphicFramePr>
          <p:nvPr>
            <p:ph idx="1"/>
            <p:extLst>
              <p:ext uri="{D42A27DB-BD31-4B8C-83A1-F6EECF244321}">
                <p14:modId xmlns:p14="http://schemas.microsoft.com/office/powerpoint/2010/main" val="1483750177"/>
              </p:ext>
            </p:extLst>
          </p:nvPr>
        </p:nvGraphicFramePr>
        <p:xfrm>
          <a:off x="68044" y="29170"/>
          <a:ext cx="9052315" cy="6856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bwMode="auto">
          <a:xfrm>
            <a:off x="8185905" y="3742765"/>
            <a:ext cx="4002920" cy="2987767"/>
          </a:xfrm>
          <a:prstGeom prst="rect">
            <a:avLst/>
          </a:prstGeom>
          <a:solidFill>
            <a:srgbClr val="FFC000"/>
          </a:solidFill>
          <a:ln>
            <a:noFill/>
          </a:ln>
        </p:spPr>
        <p:txBody>
          <a:bodyPr vert="horz" wrap="square" lIns="91416" tIns="45708" rIns="91416" bIns="45708"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lgn="ctr" defTabSz="914126">
              <a:buNone/>
              <a:defRPr/>
            </a:pPr>
            <a:r>
              <a:rPr lang="en-US" sz="1799" b="1" kern="0" dirty="0">
                <a:solidFill>
                  <a:srgbClr val="000000"/>
                </a:solidFill>
                <a:latin typeface="Arial"/>
                <a:sym typeface="Arial"/>
              </a:rPr>
              <a:t>AFRICA BLUE ECONOMY STRATEGY</a:t>
            </a:r>
          </a:p>
          <a:p>
            <a:pPr marL="342797" indent="-342797" defTabSz="914126">
              <a:spcBef>
                <a:spcPts val="300"/>
              </a:spcBef>
              <a:spcAft>
                <a:spcPts val="300"/>
              </a:spcAft>
              <a:defRPr/>
            </a:pPr>
            <a:r>
              <a:rPr lang="en-US" sz="1799" kern="0" dirty="0">
                <a:solidFill>
                  <a:srgbClr val="000000"/>
                </a:solidFill>
                <a:latin typeface="Arial"/>
                <a:sym typeface="Arial"/>
              </a:rPr>
              <a:t>PORT AND SHIPPING</a:t>
            </a:r>
          </a:p>
          <a:p>
            <a:pPr marL="342797" indent="-342797" defTabSz="914126">
              <a:spcBef>
                <a:spcPts val="300"/>
              </a:spcBef>
              <a:spcAft>
                <a:spcPts val="300"/>
              </a:spcAft>
              <a:defRPr/>
            </a:pPr>
            <a:r>
              <a:rPr lang="en-US" sz="1799" kern="0" dirty="0">
                <a:solidFill>
                  <a:srgbClr val="000000"/>
                </a:solidFill>
                <a:latin typeface="Arial"/>
                <a:sym typeface="Arial"/>
              </a:rPr>
              <a:t>FISHERY</a:t>
            </a:r>
          </a:p>
          <a:p>
            <a:pPr marL="342797" indent="-342797" defTabSz="914126">
              <a:spcBef>
                <a:spcPts val="300"/>
              </a:spcBef>
              <a:spcAft>
                <a:spcPts val="300"/>
              </a:spcAft>
              <a:defRPr/>
            </a:pPr>
            <a:r>
              <a:rPr lang="en-US" sz="1799" kern="0" dirty="0">
                <a:solidFill>
                  <a:srgbClr val="000000"/>
                </a:solidFill>
                <a:latin typeface="Arial"/>
                <a:sym typeface="Arial"/>
              </a:rPr>
              <a:t>AQUACULTURE</a:t>
            </a:r>
          </a:p>
          <a:p>
            <a:pPr marL="342797" indent="-342797" defTabSz="914126">
              <a:spcBef>
                <a:spcPts val="300"/>
              </a:spcBef>
              <a:spcAft>
                <a:spcPts val="300"/>
              </a:spcAft>
              <a:defRPr/>
            </a:pPr>
            <a:r>
              <a:rPr lang="en-US" sz="1799" kern="0" dirty="0">
                <a:solidFill>
                  <a:srgbClr val="000000"/>
                </a:solidFill>
                <a:latin typeface="Arial"/>
                <a:sym typeface="Arial"/>
              </a:rPr>
              <a:t>SUSTAINABLE BLUE ENERGY</a:t>
            </a:r>
          </a:p>
          <a:p>
            <a:pPr marL="342797" indent="-342797" defTabSz="914126">
              <a:spcBef>
                <a:spcPts val="300"/>
              </a:spcBef>
              <a:spcAft>
                <a:spcPts val="300"/>
              </a:spcAft>
              <a:defRPr/>
            </a:pPr>
            <a:r>
              <a:rPr lang="en-US" sz="1799" kern="0" dirty="0">
                <a:solidFill>
                  <a:srgbClr val="000000"/>
                </a:solidFill>
                <a:latin typeface="Arial"/>
                <a:sym typeface="Arial"/>
              </a:rPr>
              <a:t>COASTAL TOURSIM</a:t>
            </a:r>
          </a:p>
          <a:p>
            <a:pPr marL="342797" indent="-342797" defTabSz="914126">
              <a:spcBef>
                <a:spcPts val="300"/>
              </a:spcBef>
              <a:spcAft>
                <a:spcPts val="300"/>
              </a:spcAft>
              <a:defRPr/>
            </a:pPr>
            <a:r>
              <a:rPr lang="en-US" sz="1799" kern="0" dirty="0">
                <a:solidFill>
                  <a:srgbClr val="000000"/>
                </a:solidFill>
                <a:latin typeface="Arial"/>
                <a:sym typeface="Arial"/>
              </a:rPr>
              <a:t>BLUE CARBON AND OTHER ECOSYSTEMS</a:t>
            </a:r>
          </a:p>
        </p:txBody>
      </p:sp>
      <p:sp>
        <p:nvSpPr>
          <p:cNvPr id="6" name="TextBox 5"/>
          <p:cNvSpPr txBox="1"/>
          <p:nvPr/>
        </p:nvSpPr>
        <p:spPr>
          <a:xfrm>
            <a:off x="7763343" y="139056"/>
            <a:ext cx="4537993" cy="2861577"/>
          </a:xfrm>
          <a:prstGeom prst="rect">
            <a:avLst/>
          </a:prstGeom>
          <a:solidFill>
            <a:srgbClr val="66FFFF"/>
          </a:solidFill>
        </p:spPr>
        <p:txBody>
          <a:bodyPr wrap="square" rtlCol="0">
            <a:spAutoFit/>
          </a:bodyPr>
          <a:lstStyle/>
          <a:p>
            <a:pPr defTabSz="914126">
              <a:defRPr/>
            </a:pPr>
            <a:r>
              <a:rPr lang="en-US" sz="1799" dirty="0">
                <a:solidFill>
                  <a:srgbClr val="000000"/>
                </a:solidFill>
                <a:latin typeface="Arial"/>
                <a:ea typeface="ＭＳ Ｐゴシック"/>
                <a:cs typeface="Arial"/>
                <a:sym typeface="Arial"/>
              </a:rPr>
              <a:t>AGENDA 2063: Recognizes </a:t>
            </a:r>
            <a:r>
              <a:rPr lang="en-US" sz="1799" i="1" dirty="0">
                <a:solidFill>
                  <a:srgbClr val="000000"/>
                </a:solidFill>
                <a:latin typeface="Arial"/>
                <a:ea typeface="ＭＳ Ｐゴシック"/>
                <a:cs typeface="Arial"/>
                <a:sym typeface="Arial"/>
              </a:rPr>
              <a:t>that Africa’s Blue economy shall be a major contributor to continental transformation and growth, advancing knowledge on marine and aquatic biotechnology, the growth of an Africa-wide shipping industry, the development of sea, river and lake transport and fishing; and exploitation of and beneficiation from deep sea mineral and other resources</a:t>
            </a:r>
          </a:p>
        </p:txBody>
      </p:sp>
      <p:pic>
        <p:nvPicPr>
          <p:cNvPr id="2" name="Picture 1"/>
          <p:cNvPicPr>
            <a:picLocks noChangeAspect="1"/>
          </p:cNvPicPr>
          <p:nvPr/>
        </p:nvPicPr>
        <p:blipFill>
          <a:blip r:embed="rId9"/>
          <a:stretch>
            <a:fillRect/>
          </a:stretch>
        </p:blipFill>
        <p:spPr>
          <a:xfrm>
            <a:off x="68044" y="893"/>
            <a:ext cx="1535255" cy="2162708"/>
          </a:xfrm>
          <a:prstGeom prst="rect">
            <a:avLst/>
          </a:prstGeom>
        </p:spPr>
      </p:pic>
    </p:spTree>
    <p:extLst>
      <p:ext uri="{BB962C8B-B14F-4D97-AF65-F5344CB8AC3E}">
        <p14:creationId xmlns:p14="http://schemas.microsoft.com/office/powerpoint/2010/main" val="25485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0CEA1-2761-4B01-BCA1-A76B3E43CFE8}"/>
              </a:ext>
            </a:extLst>
          </p:cNvPr>
          <p:cNvSpPr>
            <a:spLocks noGrp="1"/>
          </p:cNvSpPr>
          <p:nvPr>
            <p:ph idx="1"/>
          </p:nvPr>
        </p:nvSpPr>
        <p:spPr>
          <a:xfrm>
            <a:off x="4379474" y="861905"/>
            <a:ext cx="7554237" cy="5017261"/>
          </a:xfrm>
          <a:solidFill>
            <a:schemeClr val="accent1">
              <a:lumMod val="20000"/>
              <a:lumOff val="80000"/>
            </a:schemeClr>
          </a:solidFill>
        </p:spPr>
        <p:txBody>
          <a:bodyPr>
            <a:normAutofit lnSpcReduction="10000"/>
          </a:bodyPr>
          <a:lstStyle/>
          <a:p>
            <a:pPr marL="0" indent="0">
              <a:spcBef>
                <a:spcPts val="1200"/>
              </a:spcBef>
              <a:spcAft>
                <a:spcPts val="1200"/>
              </a:spcAft>
              <a:buNone/>
            </a:pPr>
            <a:r>
              <a:rPr lang="en-US" sz="4399" dirty="0">
                <a:solidFill>
                  <a:prstClr val="black"/>
                </a:solidFill>
                <a:latin typeface="Calibri Light" panose="020F0302020204030204"/>
                <a:ea typeface="+mj-ea"/>
                <a:cs typeface="+mj-cs"/>
              </a:rPr>
              <a:t>Enabling Environment</a:t>
            </a:r>
            <a:endParaRPr lang="en-US" dirty="0"/>
          </a:p>
          <a:p>
            <a:pPr>
              <a:spcBef>
                <a:spcPts val="1200"/>
              </a:spcBef>
              <a:spcAft>
                <a:spcPts val="1200"/>
              </a:spcAft>
            </a:pPr>
            <a:r>
              <a:rPr lang="en-US" sz="2599" dirty="0">
                <a:solidFill>
                  <a:schemeClr val="bg1"/>
                </a:solidFill>
              </a:rPr>
              <a:t>Capacity development (e.g. ECOPs)</a:t>
            </a:r>
          </a:p>
          <a:p>
            <a:pPr>
              <a:spcBef>
                <a:spcPts val="1200"/>
              </a:spcBef>
              <a:spcAft>
                <a:spcPts val="1200"/>
              </a:spcAft>
            </a:pPr>
            <a:r>
              <a:rPr lang="en-US" sz="2599" dirty="0">
                <a:solidFill>
                  <a:schemeClr val="bg1"/>
                </a:solidFill>
              </a:rPr>
              <a:t>Equitable and inclusive partnerships (intra-, inter-regional, including with African diaspora)</a:t>
            </a:r>
          </a:p>
          <a:p>
            <a:pPr>
              <a:spcBef>
                <a:spcPts val="1200"/>
              </a:spcBef>
              <a:spcAft>
                <a:spcPts val="1200"/>
              </a:spcAft>
            </a:pPr>
            <a:r>
              <a:rPr lang="en-US" sz="2599" dirty="0">
                <a:solidFill>
                  <a:schemeClr val="bg1"/>
                </a:solidFill>
              </a:rPr>
              <a:t>Gender and Indigenous and Local Knowledge (ILK)</a:t>
            </a:r>
          </a:p>
          <a:p>
            <a:pPr>
              <a:spcBef>
                <a:spcPts val="1200"/>
              </a:spcBef>
              <a:spcAft>
                <a:spcPts val="1200"/>
              </a:spcAft>
            </a:pPr>
            <a:r>
              <a:rPr lang="en-US" sz="2599" dirty="0">
                <a:solidFill>
                  <a:schemeClr val="bg1"/>
                </a:solidFill>
              </a:rPr>
              <a:t>Resource mobilization</a:t>
            </a:r>
          </a:p>
          <a:p>
            <a:pPr>
              <a:spcBef>
                <a:spcPts val="1200"/>
              </a:spcBef>
              <a:spcAft>
                <a:spcPts val="1200"/>
              </a:spcAft>
            </a:pPr>
            <a:r>
              <a:rPr lang="en-GB" sz="2599" dirty="0">
                <a:solidFill>
                  <a:schemeClr val="bg1"/>
                </a:solidFill>
              </a:rPr>
              <a:t>Coordinated and effective implementation of the Roadmap</a:t>
            </a:r>
          </a:p>
        </p:txBody>
      </p:sp>
      <p:sp>
        <p:nvSpPr>
          <p:cNvPr id="5" name="TextBox 4">
            <a:extLst>
              <a:ext uri="{FF2B5EF4-FFF2-40B4-BE49-F238E27FC236}">
                <a16:creationId xmlns:a16="http://schemas.microsoft.com/office/drawing/2014/main" id="{773BBB8A-6EAA-4B17-A2EC-EF9ADE7176CD}"/>
              </a:ext>
            </a:extLst>
          </p:cNvPr>
          <p:cNvSpPr txBox="1"/>
          <p:nvPr/>
        </p:nvSpPr>
        <p:spPr>
          <a:xfrm>
            <a:off x="0" y="1715694"/>
            <a:ext cx="4336954" cy="3692357"/>
          </a:xfrm>
          <a:prstGeom prst="rect">
            <a:avLst/>
          </a:prstGeom>
          <a:solidFill>
            <a:srgbClr val="CCFFFF"/>
          </a:solidFill>
        </p:spPr>
        <p:txBody>
          <a:bodyPr wrap="square">
            <a:spAutoFit/>
          </a:bodyPr>
          <a:lstStyle/>
          <a:p>
            <a:pPr marL="457063" lvl="1" defTabSz="914126">
              <a:defRPr/>
            </a:pPr>
            <a:r>
              <a:rPr lang="en-US" sz="2599" dirty="0">
                <a:solidFill>
                  <a:prstClr val="black"/>
                </a:solidFill>
                <a:latin typeface="Calibri" panose="020F0502020204030204"/>
              </a:rPr>
              <a:t>The Ocean Decade Africa Roadmap serves as a call for African organization and individual champions to take the initiative and lead the co-design and co-delivery of Decade Actions to tackle the pressing challenges in Africa.</a:t>
            </a:r>
            <a:endParaRPr lang="en-GB" sz="2599" dirty="0">
              <a:solidFill>
                <a:prstClr val="black"/>
              </a:solidFill>
              <a:latin typeface="Calibri" panose="020F0502020204030204"/>
            </a:endParaRPr>
          </a:p>
        </p:txBody>
      </p:sp>
    </p:spTree>
    <p:extLst>
      <p:ext uri="{BB962C8B-B14F-4D97-AF65-F5344CB8AC3E}">
        <p14:creationId xmlns:p14="http://schemas.microsoft.com/office/powerpoint/2010/main" val="29828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B5585-FB15-4D91-BF51-04C634994861}"/>
              </a:ext>
            </a:extLst>
          </p:cNvPr>
          <p:cNvSpPr txBox="1"/>
          <p:nvPr/>
        </p:nvSpPr>
        <p:spPr>
          <a:xfrm>
            <a:off x="1281558" y="341411"/>
            <a:ext cx="7061112" cy="5620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t">
            <a:spAutoFit/>
          </a:bodyPr>
          <a:lstStyle/>
          <a:p>
            <a:pPr defTabSz="1300090" hangingPunct="0">
              <a:defRPr/>
            </a:pPr>
            <a:r>
              <a:rPr lang="en-US" sz="2799" b="1" dirty="0">
                <a:latin typeface="Roboto"/>
                <a:sym typeface="Roboto"/>
              </a:rPr>
              <a:t>Governance &amp; Coordination Structures </a:t>
            </a:r>
            <a:endParaRPr lang="fr-FR" sz="2799" b="1" dirty="0">
              <a:latin typeface="Roboto"/>
              <a:sym typeface="Roboto"/>
            </a:endParaRPr>
          </a:p>
        </p:txBody>
      </p:sp>
      <p:pic>
        <p:nvPicPr>
          <p:cNvPr id="3" name="Picture 2">
            <a:extLst>
              <a:ext uri="{FF2B5EF4-FFF2-40B4-BE49-F238E27FC236}">
                <a16:creationId xmlns:a16="http://schemas.microsoft.com/office/drawing/2014/main" id="{65EF2D36-7DFD-418C-ACF3-36349176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51" y="1279642"/>
            <a:ext cx="6405502" cy="4712880"/>
          </a:xfrm>
          <a:prstGeom prst="rect">
            <a:avLst/>
          </a:prstGeom>
        </p:spPr>
      </p:pic>
      <p:sp>
        <p:nvSpPr>
          <p:cNvPr id="4" name="Rectangle 3">
            <a:extLst>
              <a:ext uri="{FF2B5EF4-FFF2-40B4-BE49-F238E27FC236}">
                <a16:creationId xmlns:a16="http://schemas.microsoft.com/office/drawing/2014/main" id="{FE56FFFD-45EC-4EA4-8B6E-87C99608FD6D}"/>
              </a:ext>
            </a:extLst>
          </p:cNvPr>
          <p:cNvSpPr/>
          <p:nvPr/>
        </p:nvSpPr>
        <p:spPr>
          <a:xfrm>
            <a:off x="5278955" y="5370787"/>
            <a:ext cx="2176357" cy="500390"/>
          </a:xfrm>
          <a:prstGeom prst="rect">
            <a:avLst/>
          </a:prstGeom>
          <a:noFill/>
          <a:ln w="12700" cap="flat">
            <a:solidFill>
              <a:srgbClr val="FF0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5" name="Rectangle 4">
            <a:extLst>
              <a:ext uri="{FF2B5EF4-FFF2-40B4-BE49-F238E27FC236}">
                <a16:creationId xmlns:a16="http://schemas.microsoft.com/office/drawing/2014/main" id="{3B40E863-DCC9-4D87-8607-3F852A37DC6F}"/>
              </a:ext>
            </a:extLst>
          </p:cNvPr>
          <p:cNvSpPr/>
          <p:nvPr/>
        </p:nvSpPr>
        <p:spPr>
          <a:xfrm>
            <a:off x="5223121" y="3694824"/>
            <a:ext cx="2176357" cy="500390"/>
          </a:xfrm>
          <a:prstGeom prst="rect">
            <a:avLst/>
          </a:prstGeom>
          <a:noFill/>
          <a:ln w="12700" cap="flat">
            <a:solidFill>
              <a:srgbClr val="FF0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6" name="Rectangle 5">
            <a:extLst>
              <a:ext uri="{FF2B5EF4-FFF2-40B4-BE49-F238E27FC236}">
                <a16:creationId xmlns:a16="http://schemas.microsoft.com/office/drawing/2014/main" id="{FD59BA5B-B5A6-44BD-AC70-92E2003D3796}"/>
              </a:ext>
            </a:extLst>
          </p:cNvPr>
          <p:cNvSpPr/>
          <p:nvPr/>
        </p:nvSpPr>
        <p:spPr>
          <a:xfrm>
            <a:off x="3077877" y="2988918"/>
            <a:ext cx="2023787" cy="500518"/>
          </a:xfrm>
          <a:prstGeom prst="rect">
            <a:avLst/>
          </a:prstGeom>
          <a:noFill/>
          <a:ln w="12700" cap="flat">
            <a:solidFill>
              <a:srgbClr val="FF0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7" name="Arrow: Right 6">
            <a:extLst>
              <a:ext uri="{FF2B5EF4-FFF2-40B4-BE49-F238E27FC236}">
                <a16:creationId xmlns:a16="http://schemas.microsoft.com/office/drawing/2014/main" id="{39097B54-243C-4D62-8B41-AEB23F6311D0}"/>
              </a:ext>
            </a:extLst>
          </p:cNvPr>
          <p:cNvSpPr/>
          <p:nvPr/>
        </p:nvSpPr>
        <p:spPr>
          <a:xfrm>
            <a:off x="6500952" y="3450844"/>
            <a:ext cx="1339720" cy="994003"/>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8" name="Arrow: Right 7">
            <a:extLst>
              <a:ext uri="{FF2B5EF4-FFF2-40B4-BE49-F238E27FC236}">
                <a16:creationId xmlns:a16="http://schemas.microsoft.com/office/drawing/2014/main" id="{BE40FBD1-35C9-43EA-8E50-FA885EC9D5EC}"/>
              </a:ext>
            </a:extLst>
          </p:cNvPr>
          <p:cNvSpPr/>
          <p:nvPr/>
        </p:nvSpPr>
        <p:spPr>
          <a:xfrm>
            <a:off x="6451633" y="5123981"/>
            <a:ext cx="1339720" cy="994003"/>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9" name="TextBox 8">
            <a:extLst>
              <a:ext uri="{FF2B5EF4-FFF2-40B4-BE49-F238E27FC236}">
                <a16:creationId xmlns:a16="http://schemas.microsoft.com/office/drawing/2014/main" id="{C3DED5D4-A2D2-4231-B407-421CE16366F9}"/>
              </a:ext>
            </a:extLst>
          </p:cNvPr>
          <p:cNvSpPr txBox="1"/>
          <p:nvPr/>
        </p:nvSpPr>
        <p:spPr>
          <a:xfrm>
            <a:off x="7895644" y="3334961"/>
            <a:ext cx="2623772" cy="869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t">
            <a:spAutoFit/>
          </a:bodyPr>
          <a:lstStyle/>
          <a:p>
            <a:pPr defTabSz="1300090" hangingPunct="0">
              <a:defRPr/>
            </a:pPr>
            <a:r>
              <a:rPr lang="en-US" sz="1600" dirty="0">
                <a:latin typeface="Roboto"/>
                <a:sym typeface="Roboto"/>
              </a:rPr>
              <a:t>Resource mobilization for IOCAFRICA as African DCO / regional coordination hub</a:t>
            </a:r>
            <a:endParaRPr lang="fr-FR" sz="1600" dirty="0">
              <a:latin typeface="Roboto"/>
              <a:sym typeface="Roboto"/>
            </a:endParaRPr>
          </a:p>
        </p:txBody>
      </p:sp>
      <p:sp>
        <p:nvSpPr>
          <p:cNvPr id="10" name="TextBox 9">
            <a:extLst>
              <a:ext uri="{FF2B5EF4-FFF2-40B4-BE49-F238E27FC236}">
                <a16:creationId xmlns:a16="http://schemas.microsoft.com/office/drawing/2014/main" id="{D405A8F5-F3A5-40D8-A2CF-162B9F6E89E4}"/>
              </a:ext>
            </a:extLst>
          </p:cNvPr>
          <p:cNvSpPr txBox="1"/>
          <p:nvPr/>
        </p:nvSpPr>
        <p:spPr>
          <a:xfrm>
            <a:off x="7849255" y="5355486"/>
            <a:ext cx="3698401" cy="6235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t">
            <a:spAutoFit/>
          </a:bodyPr>
          <a:lstStyle/>
          <a:p>
            <a:pPr defTabSz="1300090" hangingPunct="0">
              <a:defRPr/>
            </a:pPr>
            <a:r>
              <a:rPr lang="en-US" sz="1600" dirty="0">
                <a:latin typeface="Roboto"/>
                <a:sym typeface="Roboto"/>
              </a:rPr>
              <a:t>Regional / thematic DIPs throughout Africa  (e.g. </a:t>
            </a:r>
            <a:r>
              <a:rPr lang="en-US" sz="1600" b="1" i="1" dirty="0">
                <a:latin typeface="Roboto"/>
                <a:sym typeface="Roboto"/>
              </a:rPr>
              <a:t>NIOF in Egypt</a:t>
            </a:r>
            <a:r>
              <a:rPr lang="en-US" sz="1600" dirty="0">
                <a:latin typeface="Roboto"/>
                <a:sym typeface="Roboto"/>
              </a:rPr>
              <a:t>)</a:t>
            </a:r>
            <a:endParaRPr lang="fr-FR" sz="1600" dirty="0">
              <a:latin typeface="Roboto"/>
              <a:sym typeface="Roboto"/>
            </a:endParaRPr>
          </a:p>
        </p:txBody>
      </p:sp>
      <p:sp>
        <p:nvSpPr>
          <p:cNvPr id="11" name="Arrow: Right 10">
            <a:extLst>
              <a:ext uri="{FF2B5EF4-FFF2-40B4-BE49-F238E27FC236}">
                <a16:creationId xmlns:a16="http://schemas.microsoft.com/office/drawing/2014/main" id="{EBEA2AA8-59BB-4357-BCFA-7E755E070A53}"/>
              </a:ext>
            </a:extLst>
          </p:cNvPr>
          <p:cNvSpPr/>
          <p:nvPr/>
        </p:nvSpPr>
        <p:spPr>
          <a:xfrm rot="5400000">
            <a:off x="3061570" y="3464630"/>
            <a:ext cx="979669" cy="994003"/>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12" name="TextBox 11">
            <a:extLst>
              <a:ext uri="{FF2B5EF4-FFF2-40B4-BE49-F238E27FC236}">
                <a16:creationId xmlns:a16="http://schemas.microsoft.com/office/drawing/2014/main" id="{460D9D75-9CA5-468E-844F-3D2CBFF430E9}"/>
              </a:ext>
            </a:extLst>
          </p:cNvPr>
          <p:cNvSpPr txBox="1"/>
          <p:nvPr/>
        </p:nvSpPr>
        <p:spPr>
          <a:xfrm>
            <a:off x="2496060" y="4400846"/>
            <a:ext cx="2176357" cy="1115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t">
            <a:spAutoFit/>
          </a:bodyPr>
          <a:lstStyle/>
          <a:p>
            <a:pPr defTabSz="1300090" hangingPunct="0">
              <a:defRPr/>
            </a:pPr>
            <a:r>
              <a:rPr lang="en-US" sz="1600" dirty="0">
                <a:solidFill>
                  <a:srgbClr val="000000"/>
                </a:solidFill>
                <a:latin typeface="Roboto"/>
                <a:sym typeface="Roboto"/>
              </a:rPr>
              <a:t>African and adjacent island states represented on Board – 3 of 15 experts</a:t>
            </a:r>
            <a:endParaRPr lang="fr-FR" sz="1600" dirty="0">
              <a:solidFill>
                <a:srgbClr val="000000"/>
              </a:solidFill>
              <a:latin typeface="Roboto"/>
              <a:sym typeface="Roboto"/>
            </a:endParaRPr>
          </a:p>
        </p:txBody>
      </p:sp>
      <p:pic>
        <p:nvPicPr>
          <p:cNvPr id="13" name="Picture 12" descr="A picture containing logo&#10;&#10;Description automatically generated">
            <a:extLst>
              <a:ext uri="{FF2B5EF4-FFF2-40B4-BE49-F238E27FC236}">
                <a16:creationId xmlns:a16="http://schemas.microsoft.com/office/drawing/2014/main" id="{999187D7-E82D-496F-8C1C-BEBB17B18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21" y="113530"/>
            <a:ext cx="2250005" cy="1687504"/>
          </a:xfrm>
          <a:prstGeom prst="rect">
            <a:avLst/>
          </a:prstGeom>
        </p:spPr>
      </p:pic>
      <p:sp>
        <p:nvSpPr>
          <p:cNvPr id="14" name="Rectangle 13">
            <a:extLst>
              <a:ext uri="{FF2B5EF4-FFF2-40B4-BE49-F238E27FC236}">
                <a16:creationId xmlns:a16="http://schemas.microsoft.com/office/drawing/2014/main" id="{129AD523-8803-4BA4-A9A8-8C55550CDC9E}"/>
              </a:ext>
            </a:extLst>
          </p:cNvPr>
          <p:cNvSpPr/>
          <p:nvPr/>
        </p:nvSpPr>
        <p:spPr>
          <a:xfrm>
            <a:off x="5217862" y="4572215"/>
            <a:ext cx="2176357" cy="500390"/>
          </a:xfrm>
          <a:prstGeom prst="rect">
            <a:avLst/>
          </a:prstGeom>
          <a:noFill/>
          <a:ln w="12700" cap="flat">
            <a:solidFill>
              <a:srgbClr val="FFC0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15" name="Arrow: Right 14">
            <a:extLst>
              <a:ext uri="{FF2B5EF4-FFF2-40B4-BE49-F238E27FC236}">
                <a16:creationId xmlns:a16="http://schemas.microsoft.com/office/drawing/2014/main" id="{FC3D6507-CE2F-4ED2-B7E2-5A69AD2D4F56}"/>
              </a:ext>
            </a:extLst>
          </p:cNvPr>
          <p:cNvSpPr/>
          <p:nvPr/>
        </p:nvSpPr>
        <p:spPr>
          <a:xfrm>
            <a:off x="6483805" y="4317175"/>
            <a:ext cx="1339720" cy="994003"/>
          </a:xfrm>
          <a:prstGeom prst="rightArrow">
            <a:avLst/>
          </a:prstGeom>
          <a:solidFill>
            <a:srgbClr val="FFC000"/>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defRPr/>
            </a:pPr>
            <a:endParaRPr lang="fr-FR" sz="2399">
              <a:solidFill>
                <a:srgbClr val="000000"/>
              </a:solidFill>
              <a:latin typeface="Roboto"/>
              <a:sym typeface="Roboto"/>
            </a:endParaRPr>
          </a:p>
        </p:txBody>
      </p:sp>
      <p:sp>
        <p:nvSpPr>
          <p:cNvPr id="17" name="TextBox 16">
            <a:extLst>
              <a:ext uri="{FF2B5EF4-FFF2-40B4-BE49-F238E27FC236}">
                <a16:creationId xmlns:a16="http://schemas.microsoft.com/office/drawing/2014/main" id="{18E76BBA-3F75-4587-842B-CF5B14710F62}"/>
              </a:ext>
            </a:extLst>
          </p:cNvPr>
          <p:cNvSpPr txBox="1"/>
          <p:nvPr/>
        </p:nvSpPr>
        <p:spPr>
          <a:xfrm>
            <a:off x="7895644" y="4541599"/>
            <a:ext cx="2623772" cy="6235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t">
            <a:spAutoFit/>
          </a:bodyPr>
          <a:lstStyle/>
          <a:p>
            <a:pPr defTabSz="1300090" hangingPunct="0">
              <a:defRPr/>
            </a:pPr>
            <a:r>
              <a:rPr lang="en-US" sz="1600" i="1" dirty="0">
                <a:latin typeface="Roboto"/>
                <a:sym typeface="Roboto"/>
              </a:rPr>
              <a:t>Thematic DCCs relevant to African initiatives</a:t>
            </a:r>
            <a:endParaRPr lang="fr-FR" sz="1600" i="1" dirty="0">
              <a:latin typeface="Roboto"/>
              <a:sym typeface="Roboto"/>
            </a:endParaRPr>
          </a:p>
        </p:txBody>
      </p:sp>
      <p:sp>
        <p:nvSpPr>
          <p:cNvPr id="20" name="Flowchart: Alternate Process 19"/>
          <p:cNvSpPr/>
          <p:nvPr/>
        </p:nvSpPr>
        <p:spPr>
          <a:xfrm>
            <a:off x="7573817" y="1962221"/>
            <a:ext cx="3871442" cy="689936"/>
          </a:xfrm>
          <a:prstGeom prst="flowChartAlternateProcess">
            <a:avLst/>
          </a:prstGeom>
          <a:solidFill>
            <a:srgbClr val="CCFF99"/>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r>
              <a:rPr lang="en-US" sz="1600" dirty="0">
                <a:solidFill>
                  <a:srgbClr val="000000"/>
                </a:solidFill>
                <a:sym typeface="Roboto"/>
              </a:rPr>
              <a:t>African Ocean Decade Task for Africa</a:t>
            </a:r>
          </a:p>
        </p:txBody>
      </p:sp>
      <p:sp>
        <p:nvSpPr>
          <p:cNvPr id="21" name="Flowchart: Alternate Process 20"/>
          <p:cNvSpPr/>
          <p:nvPr/>
        </p:nvSpPr>
        <p:spPr>
          <a:xfrm>
            <a:off x="10979842" y="3259254"/>
            <a:ext cx="1208983" cy="1224113"/>
          </a:xfrm>
          <a:prstGeom prst="flowChartAlternateProcess">
            <a:avLst/>
          </a:prstGeom>
          <a:solidFill>
            <a:srgbClr val="CCFF99"/>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r>
              <a:rPr lang="en-US" sz="1600" dirty="0">
                <a:solidFill>
                  <a:srgbClr val="000000"/>
                </a:solidFill>
                <a:sym typeface="Roboto"/>
              </a:rPr>
              <a:t>National Ocean Decade </a:t>
            </a:r>
            <a:r>
              <a:rPr lang="en-US" sz="1600" dirty="0" err="1">
                <a:solidFill>
                  <a:srgbClr val="000000"/>
                </a:solidFill>
                <a:sym typeface="Roboto"/>
              </a:rPr>
              <a:t>Comm</a:t>
            </a:r>
            <a:endParaRPr lang="en-US" sz="1600" dirty="0">
              <a:solidFill>
                <a:srgbClr val="000000"/>
              </a:solidFill>
              <a:sym typeface="Roboto"/>
            </a:endParaRPr>
          </a:p>
        </p:txBody>
      </p:sp>
      <p:sp>
        <p:nvSpPr>
          <p:cNvPr id="22" name="Left Arrow 21"/>
          <p:cNvSpPr/>
          <p:nvPr/>
        </p:nvSpPr>
        <p:spPr>
          <a:xfrm>
            <a:off x="10429102" y="3382702"/>
            <a:ext cx="652753" cy="994003"/>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endParaRPr lang="en-US" sz="2399">
              <a:solidFill>
                <a:srgbClr val="000000"/>
              </a:solidFill>
              <a:sym typeface="Roboto"/>
            </a:endParaRPr>
          </a:p>
        </p:txBody>
      </p:sp>
      <p:sp>
        <p:nvSpPr>
          <p:cNvPr id="23" name="Down Arrow 22"/>
          <p:cNvSpPr/>
          <p:nvPr/>
        </p:nvSpPr>
        <p:spPr>
          <a:xfrm>
            <a:off x="9207529" y="2750789"/>
            <a:ext cx="275850" cy="568140"/>
          </a:xfrm>
          <a:prstGeom prst="down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06" tIns="65006" rIns="65006" bIns="65006" numCol="1" spcCol="38100" rtlCol="0" anchor="ctr">
            <a:spAutoFit/>
          </a:bodyPr>
          <a:lstStyle/>
          <a:p>
            <a:pPr defTabSz="1300090" hangingPunct="0"/>
            <a:endParaRPr lang="en-US" sz="2399">
              <a:solidFill>
                <a:srgbClr val="000000"/>
              </a:solidFill>
              <a:sym typeface="Roboto"/>
            </a:endParaRPr>
          </a:p>
        </p:txBody>
      </p:sp>
    </p:spTree>
    <p:extLst>
      <p:ext uri="{BB962C8B-B14F-4D97-AF65-F5344CB8AC3E}">
        <p14:creationId xmlns:p14="http://schemas.microsoft.com/office/powerpoint/2010/main" val="30806989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587" y="2620125"/>
            <a:ext cx="9307829" cy="2323441"/>
          </a:xfrm>
        </p:spPr>
        <p:txBody>
          <a:bodyPr>
            <a:normAutofit/>
          </a:bodyPr>
          <a:lstStyle/>
          <a:p>
            <a:pPr marL="0" indent="0" algn="ctr">
              <a:buNone/>
            </a:pPr>
            <a:r>
              <a:rPr lang="en-US" sz="4800" b="1"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THANK YOU FOR YOUR ATTENTION</a:t>
            </a:r>
          </a:p>
          <a:p>
            <a:pPr marL="0" indent="0" algn="ctr">
              <a:buNone/>
            </a:pPr>
            <a:endParaRPr lang="en-US" sz="4800" dirty="0">
              <a:latin typeface="Segoe UI" panose="020B0502040204020203" pitchFamily="34" charset="0"/>
              <a:cs typeface="Segoe UI" panose="020B0502040204020203" pitchFamily="34" charset="0"/>
            </a:endParaRPr>
          </a:p>
        </p:txBody>
      </p:sp>
      <p:pic>
        <p:nvPicPr>
          <p:cNvPr id="4" name="Image 3">
            <a:extLst>
              <a:ext uri="{FF2B5EF4-FFF2-40B4-BE49-F238E27FC236}">
                <a16:creationId xmlns:a16="http://schemas.microsoft.com/office/drawing/2014/main" id="{980476DC-8154-2489-64ED-E70B6CD782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0" y="1268760"/>
            <a:ext cx="1082526" cy="1351365"/>
          </a:xfrm>
          <a:prstGeom prst="rect">
            <a:avLst/>
          </a:prstGeom>
          <a:noFill/>
          <a:ln>
            <a:noFill/>
          </a:ln>
        </p:spPr>
      </p:pic>
    </p:spTree>
    <p:extLst>
      <p:ext uri="{BB962C8B-B14F-4D97-AF65-F5344CB8AC3E}">
        <p14:creationId xmlns:p14="http://schemas.microsoft.com/office/powerpoint/2010/main" val="147697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Outline</a:t>
            </a:r>
            <a:endParaRPr lang="fr-FR" dirty="0"/>
          </a:p>
        </p:txBody>
      </p:sp>
      <p:sp>
        <p:nvSpPr>
          <p:cNvPr id="3" name="Espace réservé du contenu 2"/>
          <p:cNvSpPr>
            <a:spLocks noGrp="1"/>
          </p:cNvSpPr>
          <p:nvPr>
            <p:ph idx="1"/>
          </p:nvPr>
        </p:nvSpPr>
        <p:spPr/>
        <p:txBody>
          <a:bodyPr>
            <a:normAutofit/>
          </a:bodyPr>
          <a:lstStyle/>
          <a:p>
            <a:r>
              <a:rPr lang="en-US" sz="3199" dirty="0"/>
              <a:t>IOC / UNESCO</a:t>
            </a:r>
          </a:p>
          <a:p>
            <a:r>
              <a:rPr lang="en-US" sz="3199" dirty="0"/>
              <a:t>IOCAFRICA / GOOS AFRICA</a:t>
            </a:r>
          </a:p>
          <a:p>
            <a:r>
              <a:rPr lang="fr-FR" sz="3199" dirty="0"/>
              <a:t>OCEAN DECAD IN AFRICA</a:t>
            </a:r>
          </a:p>
          <a:p>
            <a:r>
              <a:rPr lang="fr-FR" sz="3199" dirty="0"/>
              <a:t>ROAD MAP OF AFRICA</a:t>
            </a:r>
          </a:p>
        </p:txBody>
      </p:sp>
    </p:spTree>
    <p:extLst>
      <p:ext uri="{BB962C8B-B14F-4D97-AF65-F5344CB8AC3E}">
        <p14:creationId xmlns:p14="http://schemas.microsoft.com/office/powerpoint/2010/main" val="12449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bwMode="auto">
          <a:xfrm>
            <a:off x="1344848" y="39332"/>
            <a:ext cx="10713426" cy="1142702"/>
          </a:xfrm>
          <a:prstGeom prst="rect">
            <a:avLst/>
          </a:prstGeom>
          <a:noFill/>
          <a:ln w="9525">
            <a:noFill/>
            <a:miter lim="800000"/>
            <a:headEnd/>
            <a:tailEnd/>
          </a:ln>
        </p:spPr>
        <p:txBody>
          <a:bodyPr lIns="90980" tIns="45491" rIns="90980" bIns="45491" anchor="ctr"/>
          <a:lstStyle>
            <a:lvl1pPr algn="l" rtl="0" eaLnBrk="0" fontAlgn="base" hangingPunct="0">
              <a:spcBef>
                <a:spcPct val="0"/>
              </a:spcBef>
              <a:spcAft>
                <a:spcPct val="0"/>
              </a:spcAft>
              <a:defRPr sz="2400" b="1">
                <a:solidFill>
                  <a:schemeClr val="tx2"/>
                </a:solidFill>
                <a:latin typeface="+mj-lt"/>
                <a:ea typeface="MS PGothic" pitchFamily="34" charset="-128"/>
                <a:cs typeface="MS PGothic"/>
              </a:defRPr>
            </a:lvl1pPr>
            <a:lvl2pPr algn="l" rtl="0" eaLnBrk="0" fontAlgn="base" hangingPunct="0">
              <a:spcBef>
                <a:spcPct val="0"/>
              </a:spcBef>
              <a:spcAft>
                <a:spcPct val="0"/>
              </a:spcAft>
              <a:defRPr sz="24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24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24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2400" b="1">
                <a:solidFill>
                  <a:schemeClr val="tx2"/>
                </a:solidFill>
                <a:latin typeface="Arial" charset="0"/>
                <a:ea typeface="MS PGothic" pitchFamily="34" charset="-128"/>
                <a:cs typeface="MS PGothic"/>
              </a:defRPr>
            </a:lvl5pPr>
            <a:lvl6pPr marL="457200" algn="l" rtl="0" fontAlgn="base">
              <a:spcBef>
                <a:spcPct val="0"/>
              </a:spcBef>
              <a:spcAft>
                <a:spcPct val="0"/>
              </a:spcAft>
              <a:defRPr sz="2000" b="1">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2000" b="1">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2000" b="1">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2000" b="1">
                <a:solidFill>
                  <a:schemeClr val="tx2"/>
                </a:solidFill>
                <a:latin typeface="Arial" charset="0"/>
                <a:ea typeface="ＭＳ Ｐゴシック" charset="-128"/>
                <a:cs typeface="ＭＳ Ｐゴシック" charset="-128"/>
              </a:defRPr>
            </a:lvl9pPr>
          </a:lstStyle>
          <a:p>
            <a:pPr algn="ctr" defTabSz="909870">
              <a:defRPr/>
            </a:pPr>
            <a:r>
              <a:rPr lang="en-US" sz="2799" dirty="0">
                <a:solidFill>
                  <a:prstClr val="white"/>
                </a:solidFill>
                <a:latin typeface="Arial"/>
                <a:ea typeface="MS PGothic"/>
                <a:sym typeface="Gill Sans"/>
              </a:rPr>
              <a:t>The Intergovernmental Oceanographic Commission </a:t>
            </a:r>
            <a:br>
              <a:rPr lang="en-US" sz="2799" dirty="0">
                <a:solidFill>
                  <a:prstClr val="white"/>
                </a:solidFill>
                <a:latin typeface="Arial"/>
                <a:ea typeface="MS PGothic"/>
                <a:sym typeface="Gill Sans"/>
              </a:rPr>
            </a:br>
            <a:r>
              <a:rPr lang="en-US" sz="2799" dirty="0">
                <a:solidFill>
                  <a:prstClr val="white"/>
                </a:solidFill>
                <a:latin typeface="Arial"/>
                <a:ea typeface="MS PGothic"/>
                <a:sym typeface="Gill Sans"/>
              </a:rPr>
              <a:t>(IOC) of UNESCO</a:t>
            </a:r>
            <a:r>
              <a:rPr lang="en-US" sz="2799">
                <a:solidFill>
                  <a:prstClr val="white"/>
                </a:solidFill>
                <a:latin typeface="Arial"/>
                <a:ea typeface="MS PGothic"/>
                <a:sym typeface="Gill Sans"/>
              </a:rPr>
              <a:t>, 150 </a:t>
            </a:r>
            <a:r>
              <a:rPr lang="en-US" sz="2799" dirty="0">
                <a:solidFill>
                  <a:prstClr val="white"/>
                </a:solidFill>
                <a:latin typeface="Arial"/>
                <a:ea typeface="MS PGothic"/>
                <a:sym typeface="Gill Sans"/>
              </a:rPr>
              <a:t>Member States</a:t>
            </a:r>
          </a:p>
        </p:txBody>
      </p:sp>
      <p:sp>
        <p:nvSpPr>
          <p:cNvPr id="35" name="Rectangle 4"/>
          <p:cNvSpPr>
            <a:spLocks noChangeArrowheads="1"/>
          </p:cNvSpPr>
          <p:nvPr/>
        </p:nvSpPr>
        <p:spPr bwMode="auto">
          <a:xfrm>
            <a:off x="91586" y="1349315"/>
            <a:ext cx="12097239" cy="870279"/>
          </a:xfrm>
          <a:prstGeom prst="rect">
            <a:avLst/>
          </a:prstGeom>
          <a:noFill/>
          <a:ln>
            <a:noFill/>
          </a:ln>
          <a:effectLst/>
          <a:extLst>
            <a:ext uri="{909E8E84-426E-40dd-AFC4-6F175D3DCCD1}">
              <a14:hiddenFill xmlns:a14="http://schemas.microsoft.com/office/drawing/2010/main" xmlns="">
                <a:solidFill>
                  <a:srgbClr val="485251"/>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980" tIns="45491" rIns="90980" bIns="45491"/>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marL="342797" indent="-342797" defTabSz="408381">
              <a:lnSpc>
                <a:spcPct val="90000"/>
              </a:lnSpc>
              <a:spcBef>
                <a:spcPct val="0"/>
              </a:spcBef>
              <a:defRPr/>
            </a:pPr>
            <a:r>
              <a:rPr lang="en-GB" altLang="fr-FR" sz="2399" dirty="0">
                <a:solidFill>
                  <a:prstClr val="white"/>
                </a:solidFill>
                <a:sym typeface="Gill Sans"/>
              </a:rPr>
              <a:t>Intergovernmental body of the UN system for </a:t>
            </a:r>
            <a:r>
              <a:rPr lang="en-GB" altLang="fr-FR" sz="2399" b="1" dirty="0">
                <a:solidFill>
                  <a:prstClr val="white"/>
                </a:solidFill>
                <a:sym typeface="Gill Sans"/>
              </a:rPr>
              <a:t>ocean science</a:t>
            </a:r>
            <a:r>
              <a:rPr lang="en-GB" altLang="fr-FR" sz="2399" dirty="0">
                <a:solidFill>
                  <a:prstClr val="white"/>
                </a:solidFill>
                <a:sym typeface="Gill Sans"/>
              </a:rPr>
              <a:t>, </a:t>
            </a:r>
            <a:r>
              <a:rPr lang="en-GB" altLang="fr-FR" sz="2399" b="1" dirty="0">
                <a:solidFill>
                  <a:prstClr val="white"/>
                </a:solidFill>
                <a:sym typeface="Gill Sans"/>
              </a:rPr>
              <a:t>observations</a:t>
            </a:r>
            <a:r>
              <a:rPr lang="en-GB" altLang="fr-FR" sz="2399" dirty="0">
                <a:solidFill>
                  <a:prstClr val="white"/>
                </a:solidFill>
                <a:sym typeface="Gill Sans"/>
              </a:rPr>
              <a:t>, </a:t>
            </a:r>
            <a:r>
              <a:rPr lang="en-GB" altLang="fr-FR" sz="2399" b="1" dirty="0">
                <a:solidFill>
                  <a:prstClr val="white"/>
                </a:solidFill>
                <a:sym typeface="Gill Sans"/>
              </a:rPr>
              <a:t>data exchange, services</a:t>
            </a:r>
            <a:r>
              <a:rPr lang="en-GB" altLang="fr-FR" sz="2399" dirty="0">
                <a:solidFill>
                  <a:prstClr val="white"/>
                </a:solidFill>
                <a:sym typeface="Gill Sans"/>
              </a:rPr>
              <a:t>, </a:t>
            </a:r>
            <a:r>
              <a:rPr lang="en-GB" altLang="fr-FR" sz="2399" b="1" dirty="0">
                <a:solidFill>
                  <a:prstClr val="white"/>
                </a:solidFill>
                <a:sym typeface="Gill Sans"/>
              </a:rPr>
              <a:t>capacity development, and science-to-governance work</a:t>
            </a:r>
          </a:p>
          <a:p>
            <a:pPr marL="0" indent="0" defTabSz="408381">
              <a:lnSpc>
                <a:spcPct val="90000"/>
              </a:lnSpc>
              <a:spcBef>
                <a:spcPct val="0"/>
              </a:spcBef>
              <a:buNone/>
              <a:defRPr/>
            </a:pPr>
            <a:endParaRPr lang="en-GB" altLang="fr-FR" sz="800" b="1" dirty="0">
              <a:solidFill>
                <a:prstClr val="white"/>
              </a:solidFill>
              <a:sym typeface="Gill Sans"/>
            </a:endParaRPr>
          </a:p>
        </p:txBody>
      </p:sp>
      <p:pic>
        <p:nvPicPr>
          <p:cNvPr id="2" name="Picture 1">
            <a:extLst>
              <a:ext uri="{FF2B5EF4-FFF2-40B4-BE49-F238E27FC236}">
                <a16:creationId xmlns:a16="http://schemas.microsoft.com/office/drawing/2014/main" id="{D106EC19-CDA5-C74D-975C-3420F0637B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893"/>
            <a:ext cx="2024675" cy="1017374"/>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529" y="2219594"/>
            <a:ext cx="5513221" cy="4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6557252" y="2219594"/>
            <a:ext cx="5501022" cy="4325063"/>
          </a:xfrm>
          <a:prstGeom prst="rect">
            <a:avLst/>
          </a:prstGeom>
        </p:spPr>
      </p:pic>
      <p:pic>
        <p:nvPicPr>
          <p:cNvPr id="5" name="Image 4">
            <a:extLst>
              <a:ext uri="{FF2B5EF4-FFF2-40B4-BE49-F238E27FC236}">
                <a16:creationId xmlns:a16="http://schemas.microsoft.com/office/drawing/2014/main" id="{A48DB6CD-BCC5-E964-E617-922E00C1C5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4972" y="39332"/>
            <a:ext cx="1049377" cy="1309983"/>
          </a:xfrm>
          <a:prstGeom prst="rect">
            <a:avLst/>
          </a:prstGeom>
          <a:noFill/>
          <a:ln>
            <a:noFill/>
          </a:ln>
        </p:spPr>
      </p:pic>
      <p:sp>
        <p:nvSpPr>
          <p:cNvPr id="6" name="ZoneTexte 5">
            <a:extLst>
              <a:ext uri="{FF2B5EF4-FFF2-40B4-BE49-F238E27FC236}">
                <a16:creationId xmlns:a16="http://schemas.microsoft.com/office/drawing/2014/main" id="{AEDEF27C-AC6D-5877-D5C3-CAFE5A75A237}"/>
              </a:ext>
            </a:extLst>
          </p:cNvPr>
          <p:cNvSpPr txBox="1"/>
          <p:nvPr/>
        </p:nvSpPr>
        <p:spPr>
          <a:xfrm>
            <a:off x="5635591" y="2974206"/>
            <a:ext cx="914400" cy="914400"/>
          </a:xfrm>
          <a:prstGeom prst="rect">
            <a:avLst/>
          </a:prstGeom>
          <a:noFill/>
        </p:spPr>
        <p:txBody>
          <a:bodyPr wrap="square" rtlCol="0">
            <a:spAutoFit/>
          </a:bodyPr>
          <a:lstStyle/>
          <a:p>
            <a:endParaRPr lang="fr-FR" dirty="0"/>
          </a:p>
        </p:txBody>
      </p:sp>
      <p:sp>
        <p:nvSpPr>
          <p:cNvPr id="8" name="ZoneTexte 7">
            <a:extLst>
              <a:ext uri="{FF2B5EF4-FFF2-40B4-BE49-F238E27FC236}">
                <a16:creationId xmlns:a16="http://schemas.microsoft.com/office/drawing/2014/main" id="{48B05CDA-0D5D-023B-EC18-8A30B16FB208}"/>
              </a:ext>
            </a:extLst>
          </p:cNvPr>
          <p:cNvSpPr txBox="1"/>
          <p:nvPr/>
        </p:nvSpPr>
        <p:spPr>
          <a:xfrm>
            <a:off x="6958508" y="4372447"/>
            <a:ext cx="1656184" cy="923330"/>
          </a:xfrm>
          <a:prstGeom prst="rect">
            <a:avLst/>
          </a:prstGeom>
          <a:noFill/>
        </p:spPr>
        <p:txBody>
          <a:bodyPr wrap="square" rtlCol="0">
            <a:spAutoFit/>
          </a:bodyPr>
          <a:lstStyle/>
          <a:p>
            <a:r>
              <a:rPr lang="fr-FR" dirty="0">
                <a:solidFill>
                  <a:schemeClr val="bg1"/>
                </a:solidFill>
              </a:rPr>
              <a:t>IOCAFRICA</a:t>
            </a:r>
          </a:p>
          <a:p>
            <a:r>
              <a:rPr lang="fr-FR" dirty="0">
                <a:solidFill>
                  <a:schemeClr val="bg1"/>
                </a:solidFill>
              </a:rPr>
              <a:t>WESPAC</a:t>
            </a:r>
          </a:p>
          <a:p>
            <a:r>
              <a:rPr lang="fr-FR" dirty="0">
                <a:solidFill>
                  <a:schemeClr val="bg1"/>
                </a:solidFill>
              </a:rPr>
              <a:t>IOCARABE</a:t>
            </a:r>
          </a:p>
        </p:txBody>
      </p:sp>
    </p:spTree>
    <p:extLst>
      <p:ext uri="{BB962C8B-B14F-4D97-AF65-F5344CB8AC3E}">
        <p14:creationId xmlns:p14="http://schemas.microsoft.com/office/powerpoint/2010/main" val="22751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7F78B-7C3B-E96C-0A63-2618673A1932}"/>
              </a:ext>
            </a:extLst>
          </p:cNvPr>
          <p:cNvSpPr>
            <a:spLocks noGrp="1"/>
          </p:cNvSpPr>
          <p:nvPr>
            <p:ph type="title"/>
          </p:nvPr>
        </p:nvSpPr>
        <p:spPr>
          <a:xfrm>
            <a:off x="2133972" y="46999"/>
            <a:ext cx="9144001" cy="743744"/>
          </a:xfrm>
        </p:spPr>
        <p:txBody>
          <a:bodyPr/>
          <a:lstStyle/>
          <a:p>
            <a:r>
              <a:rPr lang="fr-FR" dirty="0"/>
              <a:t>IOCAFRICA WITHIN IOC / UNESCO</a:t>
            </a:r>
          </a:p>
        </p:txBody>
      </p:sp>
      <p:pic>
        <p:nvPicPr>
          <p:cNvPr id="1026" name="Image 1">
            <a:extLst>
              <a:ext uri="{FF2B5EF4-FFF2-40B4-BE49-F238E27FC236}">
                <a16:creationId xmlns:a16="http://schemas.microsoft.com/office/drawing/2014/main" id="{85D15783-45F4-D205-3DA9-70FCBAA2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60" y="1083781"/>
            <a:ext cx="7920879" cy="539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0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ECD11-948E-8B61-0709-5CD6EBC17DED}"/>
              </a:ext>
            </a:extLst>
          </p:cNvPr>
          <p:cNvSpPr>
            <a:spLocks noGrp="1"/>
          </p:cNvSpPr>
          <p:nvPr>
            <p:ph type="title"/>
          </p:nvPr>
        </p:nvSpPr>
        <p:spPr>
          <a:xfrm>
            <a:off x="2133972" y="103087"/>
            <a:ext cx="9144001" cy="671736"/>
          </a:xfrm>
        </p:spPr>
        <p:txBody>
          <a:bodyPr/>
          <a:lstStyle/>
          <a:p>
            <a:r>
              <a:rPr lang="fr-FR" dirty="0"/>
              <a:t>GOOS  </a:t>
            </a:r>
            <a:r>
              <a:rPr lang="fr-FR" dirty="0" err="1"/>
              <a:t>regional</a:t>
            </a:r>
            <a:r>
              <a:rPr lang="fr-FR" dirty="0"/>
              <a:t> alliances</a:t>
            </a:r>
          </a:p>
        </p:txBody>
      </p:sp>
      <p:pic>
        <p:nvPicPr>
          <p:cNvPr id="1025" name="Image 1">
            <a:extLst>
              <a:ext uri="{FF2B5EF4-FFF2-40B4-BE49-F238E27FC236}">
                <a16:creationId xmlns:a16="http://schemas.microsoft.com/office/drawing/2014/main" id="{0AD8B2D5-C1FA-A672-F49C-99377089D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255" y="836715"/>
            <a:ext cx="10527749" cy="52464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261AFBF-8BEC-14E2-ED5C-0FB83880BC9D}"/>
              </a:ext>
            </a:extLst>
          </p:cNvPr>
          <p:cNvSpPr>
            <a:spLocks noChangeArrowheads="1"/>
          </p:cNvSpPr>
          <p:nvPr/>
        </p:nvSpPr>
        <p:spPr bwMode="auto">
          <a:xfrm>
            <a:off x="4150196" y="608317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1229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119873" y="5061813"/>
            <a:ext cx="2068951" cy="1782591"/>
          </a:xfrm>
          <a:prstGeom prst="rect">
            <a:avLst/>
          </a:prstGeom>
        </p:spPr>
      </p:pic>
      <p:sp>
        <p:nvSpPr>
          <p:cNvPr id="6" name="TextBox 1"/>
          <p:cNvSpPr txBox="1"/>
          <p:nvPr/>
        </p:nvSpPr>
        <p:spPr>
          <a:xfrm>
            <a:off x="0" y="86619"/>
            <a:ext cx="6742484" cy="1200072"/>
          </a:xfrm>
          <a:prstGeom prst="rect">
            <a:avLst/>
          </a:prstGeom>
          <a:noFill/>
        </p:spPr>
        <p:txBody>
          <a:bodyPr wrap="square" rtlCol="0">
            <a:spAutoFit/>
          </a:bodyPr>
          <a:lstStyle/>
          <a:p>
            <a:pPr algn="ctr" defTabSz="914126">
              <a:defRPr/>
            </a:pPr>
            <a:r>
              <a:rPr lang="en-US" sz="3599" dirty="0">
                <a:solidFill>
                  <a:prstClr val="black"/>
                </a:solidFill>
                <a:highlight>
                  <a:srgbClr val="FFFF00"/>
                </a:highlight>
                <a:latin typeface="Calibri" panose="020F0502020204030204"/>
                <a:ea typeface="ＭＳ Ｐゴシック"/>
              </a:rPr>
              <a:t>FOCUS AREAS OF IOCAFRICA &amp;GOOS-AFRICA.(1/2)</a:t>
            </a:r>
          </a:p>
        </p:txBody>
      </p:sp>
      <p:sp>
        <p:nvSpPr>
          <p:cNvPr id="7" name="TextBox 2"/>
          <p:cNvSpPr txBox="1"/>
          <p:nvPr/>
        </p:nvSpPr>
        <p:spPr>
          <a:xfrm>
            <a:off x="11372" y="1124744"/>
            <a:ext cx="7817089" cy="5555367"/>
          </a:xfrm>
          <a:prstGeom prst="rect">
            <a:avLst/>
          </a:prstGeom>
          <a:noFill/>
        </p:spPr>
        <p:txBody>
          <a:bodyPr wrap="square" rtlCol="0">
            <a:spAutoFit/>
          </a:bodyPr>
          <a:lstStyle/>
          <a:p>
            <a:pPr marL="342797" indent="-342797" algn="just" defTabSz="914126">
              <a:spcBef>
                <a:spcPts val="600"/>
              </a:spcBef>
              <a:buFont typeface="Wingdings" panose="05000000000000000000" pitchFamily="2" charset="2"/>
              <a:buChar char="§"/>
              <a:defRPr/>
            </a:pPr>
            <a:r>
              <a:rPr lang="en-US" sz="2000" b="1" dirty="0">
                <a:solidFill>
                  <a:srgbClr val="FFFF00"/>
                </a:solidFill>
                <a:latin typeface="Calibri" panose="020F0502020204030204"/>
                <a:ea typeface="ＭＳ Ｐゴシック"/>
              </a:rPr>
              <a:t>Ocean Observations and Data and Information Management: </a:t>
            </a:r>
          </a:p>
          <a:p>
            <a:pPr marL="742727" lvl="1" indent="-285664"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Oceanographic Expeditions &amp; Coastal Observation platforms</a:t>
            </a:r>
          </a:p>
          <a:p>
            <a:pPr marL="742727" lvl="1" indent="-285664"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Climate variability and climate change (weather forecast &amp; extreme events) </a:t>
            </a:r>
          </a:p>
          <a:p>
            <a:pPr marL="742727" lvl="1" indent="-285664"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Marine Spatial Planning, Coastal/ Marine Atlases, Marine Biodiversity</a:t>
            </a:r>
          </a:p>
          <a:p>
            <a:pPr marL="342797" indent="-342797" algn="just" defTabSz="914126">
              <a:spcBef>
                <a:spcPts val="600"/>
              </a:spcBef>
              <a:buFont typeface="Wingdings" panose="05000000000000000000" pitchFamily="2" charset="2"/>
              <a:buChar char="§"/>
              <a:defRPr/>
            </a:pPr>
            <a:r>
              <a:rPr lang="en-US" sz="2000" b="1" dirty="0">
                <a:solidFill>
                  <a:srgbClr val="FFFF00"/>
                </a:solidFill>
                <a:latin typeface="Calibri" panose="020F0502020204030204"/>
                <a:ea typeface="ＭＳ Ｐゴシック"/>
              </a:rPr>
              <a:t>Ocean Science and its Application to Management:</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Modeling and forecasts of ocean state</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Assessment of marine and coastal ecosystems in Africa</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Vulnerability &amp; adaptation of marine/coastal ecosystems to climate change</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Harmful Algal Bloom: Detection and Early Warning</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Ocean Acidification: Observation and Research</a:t>
            </a:r>
          </a:p>
          <a:p>
            <a:pPr marL="799860" lvl="1" indent="-342797" algn="just" defTabSz="914126">
              <a:spcBef>
                <a:spcPts val="300"/>
              </a:spcBef>
              <a:spcAft>
                <a:spcPts val="300"/>
              </a:spcAft>
              <a:buFont typeface="Wingdings" panose="05000000000000000000" pitchFamily="2" charset="2"/>
              <a:buChar char="ü"/>
              <a:defRPr/>
            </a:pPr>
            <a:r>
              <a:rPr lang="en-US" sz="2000" dirty="0">
                <a:latin typeface="Calibri" panose="020F0502020204030204"/>
                <a:ea typeface="ＭＳ Ｐゴシック"/>
              </a:rPr>
              <a:t>Marine Pollution: Survey and assessment</a:t>
            </a:r>
          </a:p>
          <a:p>
            <a:pPr marL="342797" indent="-342797" algn="just" defTabSz="914126">
              <a:spcBef>
                <a:spcPts val="600"/>
              </a:spcBef>
              <a:buFont typeface="Wingdings" panose="05000000000000000000" pitchFamily="2" charset="2"/>
              <a:buChar char="§"/>
              <a:defRPr/>
            </a:pPr>
            <a:endParaRPr lang="en-US" sz="2000" dirty="0">
              <a:solidFill>
                <a:srgbClr val="3366FF"/>
              </a:solidFill>
              <a:latin typeface="Calibri" panose="020F0502020204030204"/>
              <a:ea typeface="ＭＳ Ｐゴシック"/>
            </a:endParaRPr>
          </a:p>
        </p:txBody>
      </p:sp>
      <p:pic>
        <p:nvPicPr>
          <p:cNvPr id="2" name="Picture 1"/>
          <p:cNvPicPr>
            <a:picLocks noChangeAspect="1"/>
          </p:cNvPicPr>
          <p:nvPr/>
        </p:nvPicPr>
        <p:blipFill>
          <a:blip r:embed="rId4"/>
          <a:stretch>
            <a:fillRect/>
          </a:stretch>
        </p:blipFill>
        <p:spPr>
          <a:xfrm>
            <a:off x="8167159" y="3132554"/>
            <a:ext cx="1869255" cy="1987427"/>
          </a:xfrm>
          <a:prstGeom prst="rect">
            <a:avLst/>
          </a:prstGeom>
        </p:spPr>
      </p:pic>
      <p:sp>
        <p:nvSpPr>
          <p:cNvPr id="8" name="Content Placeholder 2"/>
          <p:cNvSpPr txBox="1">
            <a:spLocks/>
          </p:cNvSpPr>
          <p:nvPr/>
        </p:nvSpPr>
        <p:spPr bwMode="auto">
          <a:xfrm>
            <a:off x="8087906" y="86619"/>
            <a:ext cx="4002920" cy="2987767"/>
          </a:xfrm>
          <a:prstGeom prst="rect">
            <a:avLst/>
          </a:prstGeom>
          <a:solidFill>
            <a:srgbClr val="FFC000"/>
          </a:solidFill>
          <a:ln>
            <a:noFill/>
          </a:ln>
        </p:spPr>
        <p:txBody>
          <a:bodyPr vert="horz" wrap="square" lIns="91416" tIns="45708" rIns="91416" bIns="45708"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lgn="ctr" defTabSz="914126">
              <a:buNone/>
              <a:defRPr/>
            </a:pPr>
            <a:r>
              <a:rPr lang="en-US" sz="1799" b="1" kern="0" dirty="0">
                <a:solidFill>
                  <a:srgbClr val="000000"/>
                </a:solidFill>
                <a:latin typeface="Calibri" panose="020F0502020204030204"/>
              </a:rPr>
              <a:t>AFRICA BLUE ECONOMY STRATEGY</a:t>
            </a:r>
          </a:p>
          <a:p>
            <a:pPr marL="342797" indent="-342797" defTabSz="914126">
              <a:spcBef>
                <a:spcPts val="300"/>
              </a:spcBef>
              <a:spcAft>
                <a:spcPts val="300"/>
              </a:spcAft>
              <a:defRPr/>
            </a:pPr>
            <a:r>
              <a:rPr lang="en-US" sz="1799" kern="0" dirty="0">
                <a:solidFill>
                  <a:srgbClr val="000000"/>
                </a:solidFill>
                <a:latin typeface="Calibri" panose="020F0502020204030204"/>
              </a:rPr>
              <a:t>PORT AND SHIPPING</a:t>
            </a:r>
          </a:p>
          <a:p>
            <a:pPr marL="342797" indent="-342797" defTabSz="914126">
              <a:spcBef>
                <a:spcPts val="300"/>
              </a:spcBef>
              <a:spcAft>
                <a:spcPts val="300"/>
              </a:spcAft>
              <a:defRPr/>
            </a:pPr>
            <a:r>
              <a:rPr lang="en-US" sz="1799" kern="0" dirty="0">
                <a:solidFill>
                  <a:srgbClr val="000000"/>
                </a:solidFill>
                <a:latin typeface="Calibri" panose="020F0502020204030204"/>
              </a:rPr>
              <a:t>FISHERY</a:t>
            </a:r>
          </a:p>
          <a:p>
            <a:pPr marL="342797" indent="-342797" defTabSz="914126">
              <a:spcBef>
                <a:spcPts val="300"/>
              </a:spcBef>
              <a:spcAft>
                <a:spcPts val="300"/>
              </a:spcAft>
              <a:defRPr/>
            </a:pPr>
            <a:r>
              <a:rPr lang="en-US" sz="1799" kern="0" dirty="0">
                <a:solidFill>
                  <a:srgbClr val="000000"/>
                </a:solidFill>
                <a:latin typeface="Calibri" panose="020F0502020204030204"/>
              </a:rPr>
              <a:t>AQUACULTURE</a:t>
            </a:r>
          </a:p>
          <a:p>
            <a:pPr marL="342797" indent="-342797" defTabSz="914126">
              <a:spcBef>
                <a:spcPts val="300"/>
              </a:spcBef>
              <a:spcAft>
                <a:spcPts val="300"/>
              </a:spcAft>
              <a:defRPr/>
            </a:pPr>
            <a:r>
              <a:rPr lang="en-US" sz="1799" kern="0" dirty="0">
                <a:solidFill>
                  <a:srgbClr val="000000"/>
                </a:solidFill>
                <a:latin typeface="Calibri" panose="020F0502020204030204"/>
              </a:rPr>
              <a:t>SUSTAINABLE BLUE ENERGY</a:t>
            </a:r>
          </a:p>
          <a:p>
            <a:pPr marL="342797" indent="-342797" defTabSz="914126">
              <a:spcBef>
                <a:spcPts val="300"/>
              </a:spcBef>
              <a:spcAft>
                <a:spcPts val="300"/>
              </a:spcAft>
              <a:defRPr/>
            </a:pPr>
            <a:r>
              <a:rPr lang="en-US" sz="1799" kern="0" dirty="0">
                <a:solidFill>
                  <a:srgbClr val="000000"/>
                </a:solidFill>
                <a:latin typeface="Calibri" panose="020F0502020204030204"/>
              </a:rPr>
              <a:t>COASTAL TOURSIM</a:t>
            </a:r>
          </a:p>
          <a:p>
            <a:pPr marL="342797" indent="-342797" defTabSz="914126">
              <a:spcBef>
                <a:spcPts val="300"/>
              </a:spcBef>
              <a:spcAft>
                <a:spcPts val="300"/>
              </a:spcAft>
              <a:defRPr/>
            </a:pPr>
            <a:r>
              <a:rPr lang="en-US" sz="1799" kern="0" dirty="0">
                <a:solidFill>
                  <a:srgbClr val="000000"/>
                </a:solidFill>
                <a:latin typeface="Calibri" panose="020F0502020204030204"/>
              </a:rPr>
              <a:t>BLUE CARBON AND OTHER ECOSYSTEMS</a:t>
            </a:r>
          </a:p>
        </p:txBody>
      </p:sp>
      <p:pic>
        <p:nvPicPr>
          <p:cNvPr id="9" name="Picture 8"/>
          <p:cNvPicPr>
            <a:picLocks noChangeAspect="1"/>
          </p:cNvPicPr>
          <p:nvPr/>
        </p:nvPicPr>
        <p:blipFill>
          <a:blip r:embed="rId5"/>
          <a:stretch>
            <a:fillRect/>
          </a:stretch>
        </p:blipFill>
        <p:spPr>
          <a:xfrm>
            <a:off x="9932162" y="2516995"/>
            <a:ext cx="2158664" cy="1304325"/>
          </a:xfrm>
          <a:prstGeom prst="rect">
            <a:avLst/>
          </a:prstGeom>
        </p:spPr>
      </p:pic>
      <p:pic>
        <p:nvPicPr>
          <p:cNvPr id="3" name="Picture 2"/>
          <p:cNvPicPr>
            <a:picLocks noChangeAspect="1"/>
          </p:cNvPicPr>
          <p:nvPr/>
        </p:nvPicPr>
        <p:blipFill>
          <a:blip r:embed="rId6"/>
          <a:stretch>
            <a:fillRect/>
          </a:stretch>
        </p:blipFill>
        <p:spPr>
          <a:xfrm>
            <a:off x="10162739" y="3822164"/>
            <a:ext cx="1893508" cy="1239649"/>
          </a:xfrm>
          <a:prstGeom prst="rect">
            <a:avLst/>
          </a:prstGeom>
        </p:spPr>
      </p:pic>
      <p:pic>
        <p:nvPicPr>
          <p:cNvPr id="4" name="Picture 3"/>
          <p:cNvPicPr>
            <a:picLocks noChangeAspect="1"/>
          </p:cNvPicPr>
          <p:nvPr/>
        </p:nvPicPr>
        <p:blipFill>
          <a:blip r:embed="rId7"/>
          <a:stretch>
            <a:fillRect/>
          </a:stretch>
        </p:blipFill>
        <p:spPr>
          <a:xfrm>
            <a:off x="8020834" y="5251355"/>
            <a:ext cx="2103059" cy="1403506"/>
          </a:xfrm>
          <a:prstGeom prst="rect">
            <a:avLst/>
          </a:prstGeom>
        </p:spPr>
      </p:pic>
    </p:spTree>
    <p:extLst>
      <p:ext uri="{BB962C8B-B14F-4D97-AF65-F5344CB8AC3E}">
        <p14:creationId xmlns:p14="http://schemas.microsoft.com/office/powerpoint/2010/main" val="310071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119873" y="5061813"/>
            <a:ext cx="2068951" cy="1782591"/>
          </a:xfrm>
          <a:prstGeom prst="rect">
            <a:avLst/>
          </a:prstGeom>
        </p:spPr>
      </p:pic>
      <p:sp>
        <p:nvSpPr>
          <p:cNvPr id="7" name="TextBox 2"/>
          <p:cNvSpPr txBox="1"/>
          <p:nvPr/>
        </p:nvSpPr>
        <p:spPr>
          <a:xfrm>
            <a:off x="-209833" y="1613686"/>
            <a:ext cx="8123128" cy="4424288"/>
          </a:xfrm>
          <a:prstGeom prst="rect">
            <a:avLst/>
          </a:prstGeom>
          <a:noFill/>
        </p:spPr>
        <p:txBody>
          <a:bodyPr wrap="square" rtlCol="0">
            <a:spAutoFit/>
          </a:bodyPr>
          <a:lstStyle/>
          <a:p>
            <a:pPr marL="342797" indent="-342797" algn="just" defTabSz="914126">
              <a:spcBef>
                <a:spcPts val="600"/>
              </a:spcBef>
              <a:buFont typeface="Wingdings" panose="05000000000000000000" pitchFamily="2" charset="2"/>
              <a:buChar char="§"/>
              <a:defRPr/>
            </a:pPr>
            <a:r>
              <a:rPr lang="en-US" sz="2400" b="1" dirty="0">
                <a:solidFill>
                  <a:srgbClr val="FFFF00"/>
                </a:solidFill>
                <a:latin typeface="Calibri" panose="020F0502020204030204"/>
                <a:ea typeface="ＭＳ Ｐゴシック"/>
              </a:rPr>
              <a:t>Capacity Development for Marine Science and Technology and Ocean Literacy: </a:t>
            </a:r>
          </a:p>
          <a:p>
            <a:pPr marL="799860" lvl="1" indent="-342797" algn="just" defTabSz="914126">
              <a:spcBef>
                <a:spcPts val="300"/>
              </a:spcBef>
              <a:spcAft>
                <a:spcPts val="300"/>
              </a:spcAft>
              <a:buFont typeface="Wingdings" panose="05000000000000000000" pitchFamily="2" charset="2"/>
              <a:buChar char="ü"/>
              <a:defRPr/>
            </a:pPr>
            <a:r>
              <a:rPr lang="en-US" sz="2400" dirty="0">
                <a:latin typeface="Calibri" panose="020F0502020204030204"/>
                <a:ea typeface="ＭＳ Ｐゴシック"/>
              </a:rPr>
              <a:t>Basic training in the ocean sciences (UNESCO Chairs in Universities, Research Institutions, development of portal for training opportunities,)</a:t>
            </a:r>
          </a:p>
          <a:p>
            <a:pPr marL="799860" lvl="1" indent="-342797" algn="just" defTabSz="914126">
              <a:spcBef>
                <a:spcPts val="300"/>
              </a:spcBef>
              <a:spcAft>
                <a:spcPts val="300"/>
              </a:spcAft>
              <a:buFont typeface="Wingdings" panose="05000000000000000000" pitchFamily="2" charset="2"/>
              <a:buChar char="ü"/>
              <a:defRPr/>
            </a:pPr>
            <a:r>
              <a:rPr lang="en-US" sz="2400" dirty="0">
                <a:latin typeface="Calibri" panose="020F0502020204030204"/>
                <a:ea typeface="ＭＳ Ｐゴシック"/>
              </a:rPr>
              <a:t>Continuous Professional Development (Focused workshops, Regional Training Centres, Fellowships,</a:t>
            </a:r>
          </a:p>
          <a:p>
            <a:pPr marL="799860" lvl="1" indent="-342797" algn="just" defTabSz="914126">
              <a:spcBef>
                <a:spcPts val="300"/>
              </a:spcBef>
              <a:spcAft>
                <a:spcPts val="300"/>
              </a:spcAft>
              <a:buFont typeface="Wingdings" panose="05000000000000000000" pitchFamily="2" charset="2"/>
              <a:buChar char="ü"/>
              <a:defRPr/>
            </a:pPr>
            <a:r>
              <a:rPr lang="en-US" sz="2400" dirty="0">
                <a:latin typeface="Calibri" panose="020F0502020204030204"/>
                <a:ea typeface="ＭＳ Ｐゴシック"/>
              </a:rPr>
              <a:t>Ocean Literacy (Artwork/Essay competitions, exhibitions, conferences,</a:t>
            </a:r>
          </a:p>
          <a:p>
            <a:pPr marL="799860" lvl="1" indent="-342797" algn="just" defTabSz="914126">
              <a:spcBef>
                <a:spcPts val="300"/>
              </a:spcBef>
              <a:spcAft>
                <a:spcPts val="300"/>
              </a:spcAft>
              <a:buFont typeface="Wingdings" panose="05000000000000000000" pitchFamily="2" charset="2"/>
              <a:buChar char="ü"/>
              <a:defRPr/>
            </a:pPr>
            <a:r>
              <a:rPr lang="en-US" sz="2400" dirty="0">
                <a:latin typeface="Calibri" panose="020F0502020204030204"/>
                <a:ea typeface="ＭＳ Ｐゴシック"/>
              </a:rPr>
              <a:t>Partnerships and collaboration (WIOMSA, UNEP, National Institutions)</a:t>
            </a:r>
          </a:p>
        </p:txBody>
      </p:sp>
      <p:pic>
        <p:nvPicPr>
          <p:cNvPr id="2" name="Picture 1"/>
          <p:cNvPicPr>
            <a:picLocks noChangeAspect="1"/>
          </p:cNvPicPr>
          <p:nvPr/>
        </p:nvPicPr>
        <p:blipFill>
          <a:blip r:embed="rId4"/>
          <a:stretch>
            <a:fillRect/>
          </a:stretch>
        </p:blipFill>
        <p:spPr>
          <a:xfrm>
            <a:off x="8167159" y="3132554"/>
            <a:ext cx="1869255" cy="1987427"/>
          </a:xfrm>
          <a:prstGeom prst="rect">
            <a:avLst/>
          </a:prstGeom>
        </p:spPr>
      </p:pic>
      <p:sp>
        <p:nvSpPr>
          <p:cNvPr id="8" name="Content Placeholder 2"/>
          <p:cNvSpPr txBox="1">
            <a:spLocks/>
          </p:cNvSpPr>
          <p:nvPr/>
        </p:nvSpPr>
        <p:spPr bwMode="auto">
          <a:xfrm>
            <a:off x="8087906" y="86619"/>
            <a:ext cx="4002920" cy="2987767"/>
          </a:xfrm>
          <a:prstGeom prst="rect">
            <a:avLst/>
          </a:prstGeom>
          <a:solidFill>
            <a:srgbClr val="FFC000"/>
          </a:solidFill>
          <a:ln>
            <a:noFill/>
          </a:ln>
        </p:spPr>
        <p:txBody>
          <a:bodyPr vert="horz" wrap="square" lIns="91416" tIns="45708" rIns="91416" bIns="45708"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lgn="ctr" defTabSz="914126">
              <a:buNone/>
              <a:defRPr/>
            </a:pPr>
            <a:r>
              <a:rPr lang="en-US" sz="1799" b="1" kern="0" dirty="0">
                <a:solidFill>
                  <a:srgbClr val="000000"/>
                </a:solidFill>
                <a:latin typeface="Calibri" panose="020F0502020204030204"/>
              </a:rPr>
              <a:t>AFRICA BLUE ECONOMY STRATEGY</a:t>
            </a:r>
          </a:p>
          <a:p>
            <a:pPr marL="342797" indent="-342797" defTabSz="914126">
              <a:spcBef>
                <a:spcPts val="300"/>
              </a:spcBef>
              <a:spcAft>
                <a:spcPts val="300"/>
              </a:spcAft>
              <a:defRPr/>
            </a:pPr>
            <a:r>
              <a:rPr lang="en-US" sz="1799" kern="0" dirty="0">
                <a:solidFill>
                  <a:srgbClr val="000000"/>
                </a:solidFill>
                <a:latin typeface="Calibri" panose="020F0502020204030204"/>
              </a:rPr>
              <a:t>PORT AND SHIPPING</a:t>
            </a:r>
          </a:p>
          <a:p>
            <a:pPr marL="342797" indent="-342797" defTabSz="914126">
              <a:spcBef>
                <a:spcPts val="300"/>
              </a:spcBef>
              <a:spcAft>
                <a:spcPts val="300"/>
              </a:spcAft>
              <a:defRPr/>
            </a:pPr>
            <a:r>
              <a:rPr lang="en-US" sz="1799" kern="0" dirty="0">
                <a:solidFill>
                  <a:srgbClr val="000000"/>
                </a:solidFill>
                <a:latin typeface="Calibri" panose="020F0502020204030204"/>
              </a:rPr>
              <a:t>FISHERY</a:t>
            </a:r>
          </a:p>
          <a:p>
            <a:pPr marL="342797" indent="-342797" defTabSz="914126">
              <a:spcBef>
                <a:spcPts val="300"/>
              </a:spcBef>
              <a:spcAft>
                <a:spcPts val="300"/>
              </a:spcAft>
              <a:defRPr/>
            </a:pPr>
            <a:r>
              <a:rPr lang="en-US" sz="1799" kern="0" dirty="0">
                <a:solidFill>
                  <a:srgbClr val="000000"/>
                </a:solidFill>
                <a:latin typeface="Calibri" panose="020F0502020204030204"/>
              </a:rPr>
              <a:t>AQUACULTURE</a:t>
            </a:r>
          </a:p>
          <a:p>
            <a:pPr marL="342797" indent="-342797" defTabSz="914126">
              <a:spcBef>
                <a:spcPts val="300"/>
              </a:spcBef>
              <a:spcAft>
                <a:spcPts val="300"/>
              </a:spcAft>
              <a:defRPr/>
            </a:pPr>
            <a:r>
              <a:rPr lang="en-US" sz="1799" kern="0" dirty="0">
                <a:solidFill>
                  <a:srgbClr val="000000"/>
                </a:solidFill>
                <a:latin typeface="Calibri" panose="020F0502020204030204"/>
              </a:rPr>
              <a:t>SUSTAINABLE BLUE ENERGY</a:t>
            </a:r>
          </a:p>
          <a:p>
            <a:pPr marL="342797" indent="-342797" defTabSz="914126">
              <a:spcBef>
                <a:spcPts val="300"/>
              </a:spcBef>
              <a:spcAft>
                <a:spcPts val="300"/>
              </a:spcAft>
              <a:defRPr/>
            </a:pPr>
            <a:r>
              <a:rPr lang="en-US" sz="1799" kern="0" dirty="0">
                <a:solidFill>
                  <a:srgbClr val="000000"/>
                </a:solidFill>
                <a:latin typeface="Calibri" panose="020F0502020204030204"/>
              </a:rPr>
              <a:t>COASTAL TOURSIM</a:t>
            </a:r>
          </a:p>
          <a:p>
            <a:pPr marL="342797" indent="-342797" defTabSz="914126">
              <a:spcBef>
                <a:spcPts val="300"/>
              </a:spcBef>
              <a:spcAft>
                <a:spcPts val="300"/>
              </a:spcAft>
              <a:defRPr/>
            </a:pPr>
            <a:r>
              <a:rPr lang="en-US" sz="1799" kern="0" dirty="0">
                <a:solidFill>
                  <a:srgbClr val="000000"/>
                </a:solidFill>
                <a:latin typeface="Calibri" panose="020F0502020204030204"/>
              </a:rPr>
              <a:t>BLUE CARBON AND OTHER ECOSYSTEMS</a:t>
            </a:r>
          </a:p>
        </p:txBody>
      </p:sp>
      <p:pic>
        <p:nvPicPr>
          <p:cNvPr id="9" name="Picture 8"/>
          <p:cNvPicPr>
            <a:picLocks noChangeAspect="1"/>
          </p:cNvPicPr>
          <p:nvPr/>
        </p:nvPicPr>
        <p:blipFill>
          <a:blip r:embed="rId5"/>
          <a:stretch>
            <a:fillRect/>
          </a:stretch>
        </p:blipFill>
        <p:spPr>
          <a:xfrm>
            <a:off x="9932162" y="2516995"/>
            <a:ext cx="2158664" cy="1304325"/>
          </a:xfrm>
          <a:prstGeom prst="rect">
            <a:avLst/>
          </a:prstGeom>
        </p:spPr>
      </p:pic>
      <p:pic>
        <p:nvPicPr>
          <p:cNvPr id="3" name="Picture 2"/>
          <p:cNvPicPr>
            <a:picLocks noChangeAspect="1"/>
          </p:cNvPicPr>
          <p:nvPr/>
        </p:nvPicPr>
        <p:blipFill>
          <a:blip r:embed="rId6"/>
          <a:stretch>
            <a:fillRect/>
          </a:stretch>
        </p:blipFill>
        <p:spPr>
          <a:xfrm>
            <a:off x="10162739" y="3822164"/>
            <a:ext cx="1893508" cy="1239649"/>
          </a:xfrm>
          <a:prstGeom prst="rect">
            <a:avLst/>
          </a:prstGeom>
        </p:spPr>
      </p:pic>
      <p:pic>
        <p:nvPicPr>
          <p:cNvPr id="4" name="Picture 3"/>
          <p:cNvPicPr>
            <a:picLocks noChangeAspect="1"/>
          </p:cNvPicPr>
          <p:nvPr/>
        </p:nvPicPr>
        <p:blipFill>
          <a:blip r:embed="rId7"/>
          <a:stretch>
            <a:fillRect/>
          </a:stretch>
        </p:blipFill>
        <p:spPr>
          <a:xfrm>
            <a:off x="8020834" y="5251355"/>
            <a:ext cx="2103059" cy="1403506"/>
          </a:xfrm>
          <a:prstGeom prst="rect">
            <a:avLst/>
          </a:prstGeom>
        </p:spPr>
      </p:pic>
      <p:sp>
        <p:nvSpPr>
          <p:cNvPr id="6" name="TextBox 1">
            <a:extLst>
              <a:ext uri="{FF2B5EF4-FFF2-40B4-BE49-F238E27FC236}">
                <a16:creationId xmlns:a16="http://schemas.microsoft.com/office/drawing/2014/main" id="{7AE4F9DE-589D-CFE1-CE6E-DC6E188473B6}"/>
              </a:ext>
            </a:extLst>
          </p:cNvPr>
          <p:cNvSpPr txBox="1"/>
          <p:nvPr/>
        </p:nvSpPr>
        <p:spPr>
          <a:xfrm>
            <a:off x="0" y="86619"/>
            <a:ext cx="6742484" cy="1200072"/>
          </a:xfrm>
          <a:prstGeom prst="rect">
            <a:avLst/>
          </a:prstGeom>
          <a:noFill/>
        </p:spPr>
        <p:txBody>
          <a:bodyPr wrap="square" rtlCol="0">
            <a:spAutoFit/>
          </a:bodyPr>
          <a:lstStyle/>
          <a:p>
            <a:pPr algn="ctr" defTabSz="914126">
              <a:defRPr/>
            </a:pPr>
            <a:r>
              <a:rPr lang="en-US" sz="3599" dirty="0">
                <a:solidFill>
                  <a:prstClr val="black"/>
                </a:solidFill>
                <a:highlight>
                  <a:srgbClr val="FFFF00"/>
                </a:highlight>
                <a:latin typeface="Calibri" panose="020F0502020204030204"/>
                <a:ea typeface="ＭＳ Ｐゴシック"/>
              </a:rPr>
              <a:t>FOCUS AREAS OF IOCAFRICA &amp;GOOS-AFRICA.(1/2)</a:t>
            </a:r>
          </a:p>
        </p:txBody>
      </p:sp>
    </p:spTree>
    <p:extLst>
      <p:ext uri="{BB962C8B-B14F-4D97-AF65-F5344CB8AC3E}">
        <p14:creationId xmlns:p14="http://schemas.microsoft.com/office/powerpoint/2010/main" val="279098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89417-D6FE-442F-A38B-D4DE1CD63A35}"/>
              </a:ext>
            </a:extLst>
          </p:cNvPr>
          <p:cNvSpPr>
            <a:spLocks noGrp="1"/>
          </p:cNvSpPr>
          <p:nvPr>
            <p:ph idx="1"/>
          </p:nvPr>
        </p:nvSpPr>
        <p:spPr>
          <a:xfrm>
            <a:off x="169020" y="2629872"/>
            <a:ext cx="7285816" cy="4124147"/>
          </a:xfrm>
          <a:solidFill>
            <a:schemeClr val="accent6">
              <a:lumMod val="20000"/>
              <a:lumOff val="80000"/>
            </a:schemeClr>
          </a:solidFill>
        </p:spPr>
        <p:txBody>
          <a:bodyPr>
            <a:noAutofit/>
          </a:bodyPr>
          <a:lstStyle/>
          <a:p>
            <a:pPr marL="0" indent="0" algn="ctr">
              <a:buNone/>
            </a:pPr>
            <a:endParaRPr lang="en-US" sz="2399" dirty="0"/>
          </a:p>
          <a:p>
            <a:r>
              <a:rPr lang="en-US" sz="2399" dirty="0">
                <a:solidFill>
                  <a:schemeClr val="bg1"/>
                </a:solidFill>
              </a:rPr>
              <a:t>Coastal and ocean waters in Africa are increasingly gaining importance as a potential source of economic growth and employment</a:t>
            </a:r>
          </a:p>
          <a:p>
            <a:r>
              <a:rPr lang="en-US" sz="2399" dirty="0">
                <a:solidFill>
                  <a:schemeClr val="bg1"/>
                </a:solidFill>
              </a:rPr>
              <a:t>Clear links and synergies with other regional frameworks, e.g.</a:t>
            </a:r>
          </a:p>
          <a:p>
            <a:pPr lvl="1"/>
            <a:r>
              <a:rPr lang="en-US" dirty="0">
                <a:solidFill>
                  <a:schemeClr val="bg1"/>
                </a:solidFill>
              </a:rPr>
              <a:t>Decade of African Seas and Oceans (2015-2025)</a:t>
            </a:r>
          </a:p>
          <a:p>
            <a:pPr lvl="1"/>
            <a:r>
              <a:rPr lang="en-US" dirty="0">
                <a:solidFill>
                  <a:schemeClr val="bg1"/>
                </a:solidFill>
              </a:rPr>
              <a:t>African Union Agenda 2063: ‘The Africa We Want’</a:t>
            </a:r>
          </a:p>
          <a:p>
            <a:pPr lvl="1"/>
            <a:r>
              <a:rPr lang="en-US" dirty="0">
                <a:solidFill>
                  <a:schemeClr val="bg1"/>
                </a:solidFill>
              </a:rPr>
              <a:t>205Africa’s Integrated Maritime Strategy (2050 AIM Strategy) </a:t>
            </a:r>
          </a:p>
          <a:p>
            <a:pPr lvl="1"/>
            <a:r>
              <a:rPr lang="en-US" dirty="0">
                <a:solidFill>
                  <a:schemeClr val="bg1"/>
                </a:solidFill>
              </a:rPr>
              <a:t>Africa Blue Economy Strategy (2019)</a:t>
            </a:r>
          </a:p>
        </p:txBody>
      </p:sp>
      <p:pic>
        <p:nvPicPr>
          <p:cNvPr id="4" name="Picture 3"/>
          <p:cNvPicPr>
            <a:picLocks noChangeAspect="1"/>
          </p:cNvPicPr>
          <p:nvPr/>
        </p:nvPicPr>
        <p:blipFill>
          <a:blip r:embed="rId3"/>
          <a:stretch>
            <a:fillRect/>
          </a:stretch>
        </p:blipFill>
        <p:spPr>
          <a:xfrm>
            <a:off x="9988551" y="365924"/>
            <a:ext cx="2102754" cy="2962141"/>
          </a:xfrm>
          <a:prstGeom prst="rect">
            <a:avLst/>
          </a:prstGeom>
        </p:spPr>
      </p:pic>
      <p:pic>
        <p:nvPicPr>
          <p:cNvPr id="5" name="Picture 4"/>
          <p:cNvPicPr>
            <a:picLocks noChangeAspect="1"/>
          </p:cNvPicPr>
          <p:nvPr/>
        </p:nvPicPr>
        <p:blipFill>
          <a:blip r:embed="rId4"/>
          <a:stretch>
            <a:fillRect/>
          </a:stretch>
        </p:blipFill>
        <p:spPr>
          <a:xfrm>
            <a:off x="9981127" y="3893453"/>
            <a:ext cx="2110178" cy="2720283"/>
          </a:xfrm>
          <a:prstGeom prst="rect">
            <a:avLst/>
          </a:prstGeom>
        </p:spPr>
      </p:pic>
      <p:pic>
        <p:nvPicPr>
          <p:cNvPr id="6" name="Picture 5"/>
          <p:cNvPicPr>
            <a:picLocks noChangeAspect="1"/>
          </p:cNvPicPr>
          <p:nvPr/>
        </p:nvPicPr>
        <p:blipFill>
          <a:blip r:embed="rId5"/>
          <a:stretch>
            <a:fillRect/>
          </a:stretch>
        </p:blipFill>
        <p:spPr>
          <a:xfrm>
            <a:off x="7546274" y="3054979"/>
            <a:ext cx="2319829" cy="3025997"/>
          </a:xfrm>
          <a:prstGeom prst="rect">
            <a:avLst/>
          </a:prstGeom>
        </p:spPr>
      </p:pic>
      <p:sp>
        <p:nvSpPr>
          <p:cNvPr id="7" name="Title 1">
            <a:extLst>
              <a:ext uri="{FF2B5EF4-FFF2-40B4-BE49-F238E27FC236}">
                <a16:creationId xmlns:a16="http://schemas.microsoft.com/office/drawing/2014/main" id="{438548F3-00CB-9848-9D86-ADB8797D8C92}"/>
              </a:ext>
            </a:extLst>
          </p:cNvPr>
          <p:cNvSpPr txBox="1">
            <a:spLocks/>
          </p:cNvSpPr>
          <p:nvPr/>
        </p:nvSpPr>
        <p:spPr>
          <a:xfrm>
            <a:off x="160929" y="893"/>
            <a:ext cx="9835692" cy="2618266"/>
          </a:xfrm>
          <a:prstGeom prst="rect">
            <a:avLst/>
          </a:prstGeom>
          <a:solidFill>
            <a:srgbClr val="3399FF"/>
          </a:solidFill>
        </p:spPr>
        <p:txBody>
          <a:bodyPr vert="horz" lIns="91416" tIns="45708" rIns="91416" bIns="45708" rtlCol="0" anchor="t">
            <a:noAutofit/>
          </a:bodyPr>
          <a:lstStyle>
            <a:lvl1pPr algn="ctr" defTabSz="914400" rtl="0" eaLnBrk="1" latinLnBrk="0" hangingPunct="1">
              <a:lnSpc>
                <a:spcPct val="90000"/>
              </a:lnSpc>
              <a:spcBef>
                <a:spcPct val="0"/>
              </a:spcBef>
              <a:buNone/>
              <a:defRPr sz="6000" kern="1200">
                <a:solidFill>
                  <a:schemeClr val="bg1"/>
                </a:solidFill>
                <a:latin typeface="Calisto MT" panose="02040603050505030304" pitchFamily="18" charset="0"/>
                <a:ea typeface="+mj-ea"/>
                <a:cs typeface="+mj-cs"/>
              </a:defRPr>
            </a:lvl1pPr>
          </a:lstStyle>
          <a:p>
            <a:pPr>
              <a:defRPr/>
            </a:pPr>
            <a:br>
              <a:rPr lang="en-US" sz="2799" b="1" dirty="0">
                <a:solidFill>
                  <a:sysClr val="window" lastClr="FFFFFF"/>
                </a:solidFill>
                <a:latin typeface="Calibri" panose="020F0502020204030204"/>
              </a:rPr>
            </a:br>
            <a:endParaRPr lang="en-US" sz="2799" b="1" dirty="0">
              <a:solidFill>
                <a:sysClr val="window" lastClr="FFFFFF"/>
              </a:solidFill>
              <a:latin typeface="Calibri" panose="020F0502020204030204"/>
            </a:endParaRPr>
          </a:p>
          <a:p>
            <a:pPr>
              <a:defRPr/>
            </a:pPr>
            <a:r>
              <a:rPr lang="en-US" sz="5398" dirty="0">
                <a:solidFill>
                  <a:schemeClr val="accent4">
                    <a:lumMod val="60000"/>
                    <a:lumOff val="40000"/>
                  </a:schemeClr>
                </a:solidFill>
              </a:rPr>
              <a:t>Ocean Decade in Africa</a:t>
            </a:r>
          </a:p>
          <a:p>
            <a:pPr defTabSz="914126">
              <a:defRPr/>
            </a:pPr>
            <a:endParaRPr lang="en-US" sz="2799" b="1" dirty="0">
              <a:solidFill>
                <a:sysClr val="window" lastClr="FFFFFF"/>
              </a:solidFill>
              <a:latin typeface="Californian FB" panose="0207040306080B030204" pitchFamily="18" charset="0"/>
            </a:endParaRPr>
          </a:p>
        </p:txBody>
      </p:sp>
    </p:spTree>
    <p:extLst>
      <p:ext uri="{BB962C8B-B14F-4D97-AF65-F5344CB8AC3E}">
        <p14:creationId xmlns:p14="http://schemas.microsoft.com/office/powerpoint/2010/main" val="383564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8137" y="255502"/>
            <a:ext cx="10523249" cy="1146682"/>
          </a:xfrm>
          <a:prstGeom prst="rect">
            <a:avLst/>
          </a:prstGeom>
          <a:noFill/>
        </p:spPr>
        <p:txBody>
          <a:bodyPr wrap="square" rtlCol="0">
            <a:spAutoFit/>
          </a:bodyPr>
          <a:lstStyle/>
          <a:p>
            <a:pPr algn="ctr" defTabSz="914126" eaLnBrk="0" fontAlgn="base" hangingPunct="0">
              <a:spcBef>
                <a:spcPct val="0"/>
              </a:spcBef>
              <a:spcAft>
                <a:spcPct val="0"/>
              </a:spcAft>
              <a:defRPr/>
            </a:pPr>
            <a:r>
              <a:rPr lang="en-GB" sz="2199" dirty="0">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Regional Consultations on the UN Decade of Ocean Science for Sustainable Development  (2021-2030) for Africa and the Adjacent Island States, 27-29 January 2020, Nairobi, Kenya</a:t>
            </a:r>
            <a:r>
              <a:rPr lang="en-GB" sz="2199" dirty="0">
                <a:latin typeface="Calibri" panose="020F0502020204030204" pitchFamily="34" charset="0"/>
                <a:ea typeface="ＭＳ Ｐゴシック" charset="0"/>
                <a:cs typeface="Calibri" panose="020F0502020204030204" pitchFamily="34" charset="0"/>
              </a:rPr>
              <a:t>.</a:t>
            </a:r>
          </a:p>
          <a:p>
            <a:pPr algn="ctr" defTabSz="914126">
              <a:lnSpc>
                <a:spcPct val="90000"/>
              </a:lnSpc>
              <a:spcBef>
                <a:spcPts val="1000"/>
              </a:spcBef>
              <a:defRPr/>
            </a:pPr>
            <a:r>
              <a:rPr lang="en-GB" sz="1799" b="1" i="1" dirty="0">
                <a:latin typeface="Calibri" panose="020F0502020204030204" pitchFamily="34" charset="0"/>
                <a:cs typeface="Calibri" panose="020F0502020204030204" pitchFamily="34" charset="0"/>
              </a:rPr>
              <a:t>Collaboration with UNEP, WIOMSA, GIZ, CORDIO, SCOR</a:t>
            </a:r>
            <a:endParaRPr lang="en-US" sz="1799" b="1" i="1" dirty="0">
              <a:latin typeface="Calibri" panose="020F0502020204030204" pitchFamily="34" charset="0"/>
              <a:cs typeface="Calibri" panose="020F0502020204030204" pitchFamily="34" charset="0"/>
            </a:endParaRPr>
          </a:p>
        </p:txBody>
      </p:sp>
      <p:sp>
        <p:nvSpPr>
          <p:cNvPr id="5" name="Content Placeholder 2"/>
          <p:cNvSpPr>
            <a:spLocks noGrp="1"/>
          </p:cNvSpPr>
          <p:nvPr>
            <p:ph sz="half" idx="1"/>
          </p:nvPr>
        </p:nvSpPr>
        <p:spPr>
          <a:xfrm>
            <a:off x="332422" y="1402184"/>
            <a:ext cx="11478964" cy="5164054"/>
          </a:xfrm>
          <a:solidFill>
            <a:srgbClr val="CCFFFF"/>
          </a:solidFill>
        </p:spPr>
        <p:txBody>
          <a:bodyPr>
            <a:noAutofit/>
          </a:bodyPr>
          <a:lstStyle/>
          <a:p>
            <a:pPr marL="457063" indent="-457063" algn="just">
              <a:lnSpc>
                <a:spcPct val="100000"/>
              </a:lnSpc>
              <a:spcBef>
                <a:spcPts val="600"/>
              </a:spcBef>
              <a:spcAft>
                <a:spcPts val="600"/>
              </a:spcAft>
              <a:buFont typeface="+mj-lt"/>
              <a:buAutoNum type="arabicPeriod"/>
            </a:pPr>
            <a:r>
              <a:rPr lang="en-US" sz="1799" b="1" i="1" dirty="0">
                <a:solidFill>
                  <a:srgbClr val="FF0000"/>
                </a:solidFill>
                <a:latin typeface="Calibri" panose="020F0502020204030204" pitchFamily="34" charset="0"/>
                <a:cs typeface="Calibri" panose="020F0502020204030204" pitchFamily="34" charset="0"/>
              </a:rPr>
              <a:t>Harnessing the demographic dividend</a:t>
            </a:r>
            <a:r>
              <a:rPr lang="en-US" sz="1799" b="1" i="1" dirty="0">
                <a:solidFill>
                  <a:prstClr val="black"/>
                </a:solidFill>
                <a:latin typeface="Calibri" panose="020F0502020204030204" pitchFamily="34" charset="0"/>
                <a:cs typeface="Calibri" panose="020F0502020204030204" pitchFamily="34" charset="0"/>
              </a:rPr>
              <a:t> by empowering the huge pool of youthful population. The focus should be on getting them into ocean sciences through </a:t>
            </a:r>
            <a:r>
              <a:rPr lang="en-US" sz="1799" b="1" i="1" dirty="0">
                <a:solidFill>
                  <a:srgbClr val="FF0000"/>
                </a:solidFill>
                <a:latin typeface="Calibri" panose="020F0502020204030204" pitchFamily="34" charset="0"/>
                <a:cs typeface="Calibri" panose="020F0502020204030204" pitchFamily="34" charset="0"/>
              </a:rPr>
              <a:t>focused ocean literacy programmes, supporting skills development and mentoring </a:t>
            </a:r>
            <a:r>
              <a:rPr lang="en-US" sz="1799" b="1" i="1" dirty="0">
                <a:solidFill>
                  <a:prstClr val="black"/>
                </a:solidFill>
                <a:latin typeface="Calibri" panose="020F0502020204030204" pitchFamily="34" charset="0"/>
                <a:cs typeface="Calibri" panose="020F0502020204030204" pitchFamily="34" charset="0"/>
              </a:rPr>
              <a:t>to enable them fit in the job market and creating new opportunities for employment. </a:t>
            </a:r>
          </a:p>
          <a:p>
            <a:pPr marL="457063" indent="-457063" algn="just">
              <a:lnSpc>
                <a:spcPct val="100000"/>
              </a:lnSpc>
              <a:spcBef>
                <a:spcPts val="600"/>
              </a:spcBef>
              <a:spcAft>
                <a:spcPts val="600"/>
              </a:spcAft>
              <a:buFont typeface="+mj-lt"/>
              <a:buAutoNum type="arabicPeriod" startAt="2"/>
            </a:pPr>
            <a:r>
              <a:rPr lang="en-US" sz="1799" b="1" i="1" dirty="0">
                <a:solidFill>
                  <a:prstClr val="black"/>
                </a:solidFill>
                <a:latin typeface="Calibri" panose="020F0502020204030204" pitchFamily="34" charset="0"/>
                <a:cs typeface="Calibri" panose="020F0502020204030204" pitchFamily="34" charset="0"/>
              </a:rPr>
              <a:t>The Decade should </a:t>
            </a:r>
            <a:r>
              <a:rPr lang="en-US" sz="1799" b="1" i="1" dirty="0" err="1">
                <a:solidFill>
                  <a:srgbClr val="FF0000"/>
                </a:solidFill>
                <a:latin typeface="Calibri" panose="020F0502020204030204" pitchFamily="34" charset="0"/>
                <a:cs typeface="Calibri" panose="020F0502020204030204" pitchFamily="34" charset="0"/>
              </a:rPr>
              <a:t>catalyse</a:t>
            </a:r>
            <a:r>
              <a:rPr lang="en-US" sz="1799" b="1" i="1" dirty="0">
                <a:solidFill>
                  <a:srgbClr val="FF0000"/>
                </a:solidFill>
                <a:latin typeface="Calibri" panose="020F0502020204030204" pitchFamily="34" charset="0"/>
                <a:cs typeface="Calibri" panose="020F0502020204030204" pitchFamily="34" charset="0"/>
              </a:rPr>
              <a:t> research </a:t>
            </a:r>
            <a:r>
              <a:rPr lang="en-US" sz="1799" b="1" i="1" dirty="0">
                <a:solidFill>
                  <a:prstClr val="black"/>
                </a:solidFill>
                <a:latin typeface="Calibri" panose="020F0502020204030204" pitchFamily="34" charset="0"/>
                <a:cs typeface="Calibri" panose="020F0502020204030204" pitchFamily="34" charset="0"/>
              </a:rPr>
              <a:t>in the following fields: marine renewable energy and deep ocean water applications; bioprospecting, biotechnology and pharmaceuticals; mariculture and offshore aquaculture; climate change impacts and the oceans-climate nexus; baseline monitoring of essential ocean variables; mapping ecosystems and habitats; </a:t>
            </a:r>
            <a:r>
              <a:rPr lang="en-US" sz="1799" b="1" i="1" dirty="0">
                <a:solidFill>
                  <a:srgbClr val="FF0000"/>
                </a:solidFill>
                <a:latin typeface="Calibri" panose="020F0502020204030204" pitchFamily="34" charset="0"/>
                <a:cs typeface="Calibri" panose="020F0502020204030204" pitchFamily="34" charset="0"/>
              </a:rPr>
              <a:t>and linking the research results to societal applications</a:t>
            </a:r>
            <a:r>
              <a:rPr lang="en-US" sz="1799" b="1" i="1" dirty="0">
                <a:solidFill>
                  <a:prstClr val="black"/>
                </a:solidFill>
                <a:latin typeface="Calibri" panose="020F0502020204030204" pitchFamily="34" charset="0"/>
                <a:cs typeface="Calibri" panose="020F0502020204030204" pitchFamily="34" charset="0"/>
              </a:rPr>
              <a:t>.</a:t>
            </a:r>
            <a:endParaRPr lang="en-US" sz="1799" b="1" i="1" dirty="0">
              <a:solidFill>
                <a:srgbClr val="FF0000"/>
              </a:solidFill>
              <a:latin typeface="Calibri" panose="020F0502020204030204" pitchFamily="34" charset="0"/>
              <a:cs typeface="Calibri" panose="020F0502020204030204" pitchFamily="34" charset="0"/>
            </a:endParaRPr>
          </a:p>
          <a:p>
            <a:pPr marL="457063" indent="-457063" algn="just">
              <a:lnSpc>
                <a:spcPct val="100000"/>
              </a:lnSpc>
              <a:spcBef>
                <a:spcPts val="600"/>
              </a:spcBef>
              <a:spcAft>
                <a:spcPts val="600"/>
              </a:spcAft>
              <a:buFont typeface="+mj-lt"/>
              <a:buAutoNum type="arabicPeriod" startAt="3"/>
            </a:pPr>
            <a:r>
              <a:rPr lang="en-US" sz="1799" b="1" i="1" dirty="0">
                <a:solidFill>
                  <a:srgbClr val="FF0000"/>
                </a:solidFill>
                <a:latin typeface="Calibri" panose="020F0502020204030204" pitchFamily="34" charset="0"/>
                <a:cs typeface="Calibri" panose="020F0502020204030204" pitchFamily="34" charset="0"/>
              </a:rPr>
              <a:t>Improving the quality and quantity of research outputs</a:t>
            </a:r>
            <a:r>
              <a:rPr lang="en-US" sz="1799" b="1" i="1" dirty="0">
                <a:latin typeface="Calibri" panose="020F0502020204030204" pitchFamily="34" charset="0"/>
                <a:cs typeface="Calibri" panose="020F0502020204030204" pitchFamily="34" charset="0"/>
              </a:rPr>
              <a:t>. </a:t>
            </a:r>
            <a:r>
              <a:rPr lang="en-US" sz="1799" b="1" i="1" dirty="0">
                <a:solidFill>
                  <a:schemeClr val="bg1"/>
                </a:solidFill>
                <a:latin typeface="Calibri" panose="020F0502020204030204" pitchFamily="34" charset="0"/>
                <a:cs typeface="Calibri" panose="020F0502020204030204" pitchFamily="34" charset="0"/>
              </a:rPr>
              <a:t>Scientists and institutions should think beyond producing publications to </a:t>
            </a:r>
            <a:r>
              <a:rPr lang="en-US" sz="1799" b="1" i="1" dirty="0">
                <a:solidFill>
                  <a:srgbClr val="FF0000"/>
                </a:solidFill>
                <a:latin typeface="Calibri" panose="020F0502020204030204" pitchFamily="34" charset="0"/>
                <a:cs typeface="Calibri" panose="020F0502020204030204" pitchFamily="34" charset="0"/>
              </a:rPr>
              <a:t>transforming lives through innovation and robust application of ocean science</a:t>
            </a:r>
            <a:r>
              <a:rPr lang="en-US" sz="1799" b="1" i="1" dirty="0">
                <a:latin typeface="Calibri" panose="020F0502020204030204" pitchFamily="34" charset="0"/>
                <a:cs typeface="Calibri" panose="020F0502020204030204" pitchFamily="34" charset="0"/>
              </a:rPr>
              <a:t>.</a:t>
            </a:r>
          </a:p>
          <a:p>
            <a:pPr marL="457063" indent="-457063" algn="just">
              <a:lnSpc>
                <a:spcPct val="100000"/>
              </a:lnSpc>
              <a:spcBef>
                <a:spcPts val="600"/>
              </a:spcBef>
              <a:spcAft>
                <a:spcPts val="600"/>
              </a:spcAft>
              <a:buFont typeface="+mj-lt"/>
              <a:buAutoNum type="arabicPeriod" startAt="3"/>
            </a:pPr>
            <a:r>
              <a:rPr lang="en-US" sz="1799" b="1" i="1" dirty="0">
                <a:solidFill>
                  <a:schemeClr val="bg1"/>
                </a:solidFill>
                <a:latin typeface="Calibri" panose="020F0502020204030204" pitchFamily="34" charset="0"/>
                <a:cs typeface="Calibri" panose="020F0502020204030204" pitchFamily="34" charset="0"/>
              </a:rPr>
              <a:t>Ocean research in the region should be </a:t>
            </a:r>
            <a:r>
              <a:rPr lang="en-US" sz="1799" b="1" i="1" dirty="0">
                <a:solidFill>
                  <a:srgbClr val="FF0000"/>
                </a:solidFill>
                <a:latin typeface="Calibri" panose="020F0502020204030204" pitchFamily="34" charset="0"/>
                <a:cs typeface="Calibri" panose="020F0502020204030204" pitchFamily="34" charset="0"/>
              </a:rPr>
              <a:t>strengthened through stronger integration of sciences, greater investment in ocean observing systems and improved science-policy interface</a:t>
            </a:r>
            <a:r>
              <a:rPr lang="en-US" sz="1799" b="1" i="1" dirty="0">
                <a:solidFill>
                  <a:schemeClr val="bg1"/>
                </a:solidFill>
                <a:latin typeface="Calibri" panose="020F0502020204030204" pitchFamily="34" charset="0"/>
                <a:cs typeface="Calibri" panose="020F0502020204030204" pitchFamily="34" charset="0"/>
              </a:rPr>
              <a:t>. New partnerships should be developed</a:t>
            </a:r>
            <a:r>
              <a:rPr lang="en-US" sz="1799" b="1" i="1" dirty="0">
                <a:latin typeface="Calibri" panose="020F0502020204030204" pitchFamily="34" charset="0"/>
                <a:cs typeface="Calibri" panose="020F0502020204030204" pitchFamily="34" charset="0"/>
              </a:rPr>
              <a:t>, </a:t>
            </a:r>
            <a:r>
              <a:rPr lang="en-US" sz="1799" b="1" i="1" dirty="0">
                <a:solidFill>
                  <a:schemeClr val="bg1"/>
                </a:solidFill>
                <a:latin typeface="Calibri" panose="020F0502020204030204" pitchFamily="34" charset="0"/>
                <a:cs typeface="Calibri" panose="020F0502020204030204" pitchFamily="34" charset="0"/>
              </a:rPr>
              <a:t>supported by a new ocean-climate finance, and improved ocean literacy and education to modify social norms and behavior...</a:t>
            </a:r>
          </a:p>
          <a:p>
            <a:pPr marL="457063" indent="-457063" algn="just">
              <a:lnSpc>
                <a:spcPct val="100000"/>
              </a:lnSpc>
              <a:spcBef>
                <a:spcPts val="600"/>
              </a:spcBef>
              <a:buFont typeface="+mj-lt"/>
              <a:buAutoNum type="arabicPeriod" startAt="3"/>
            </a:pPr>
            <a:r>
              <a:rPr lang="en-US" sz="1799" b="1" i="1" dirty="0">
                <a:solidFill>
                  <a:schemeClr val="bg1"/>
                </a:solidFill>
                <a:latin typeface="Calibri" panose="020F0502020204030204" pitchFamily="34" charset="0"/>
                <a:cs typeface="Calibri" panose="020F0502020204030204" pitchFamily="34" charset="0"/>
              </a:rPr>
              <a:t>Establishment of </a:t>
            </a:r>
            <a:r>
              <a:rPr lang="en-US" sz="1799" b="1" i="1" dirty="0">
                <a:solidFill>
                  <a:srgbClr val="FF0000"/>
                </a:solidFill>
                <a:latin typeface="Calibri" panose="020F0502020204030204" pitchFamily="34" charset="0"/>
                <a:cs typeface="Calibri" panose="020F0502020204030204" pitchFamily="34" charset="0"/>
              </a:rPr>
              <a:t>university-based ocean innovation incubator hubs, supported by the private sector</a:t>
            </a:r>
            <a:r>
              <a:rPr lang="en-US" sz="1799" b="1" i="1" dirty="0">
                <a:latin typeface="Calibri" panose="020F0502020204030204" pitchFamily="34" charset="0"/>
                <a:cs typeface="Calibri" panose="020F0502020204030204" pitchFamily="34" charset="0"/>
              </a:rPr>
              <a:t>, </a:t>
            </a:r>
            <a:r>
              <a:rPr lang="en-US" sz="1799" b="1" i="1" dirty="0">
                <a:solidFill>
                  <a:schemeClr val="bg1"/>
                </a:solidFill>
                <a:latin typeface="Calibri" panose="020F0502020204030204" pitchFamily="34" charset="0"/>
                <a:cs typeface="Calibri" panose="020F0502020204030204" pitchFamily="34" charset="0"/>
              </a:rPr>
              <a:t>to serve as a</a:t>
            </a:r>
            <a:r>
              <a:rPr lang="en-US" sz="1799" b="1" i="1" dirty="0">
                <a:latin typeface="Calibri" panose="020F0502020204030204" pitchFamily="34" charset="0"/>
                <a:cs typeface="Calibri" panose="020F0502020204030204" pitchFamily="34" charset="0"/>
              </a:rPr>
              <a:t> </a:t>
            </a:r>
            <a:r>
              <a:rPr lang="en-US" sz="1799" b="1" i="1" dirty="0">
                <a:solidFill>
                  <a:schemeClr val="bg1"/>
                </a:solidFill>
                <a:latin typeface="Calibri" panose="020F0502020204030204" pitchFamily="34" charset="0"/>
                <a:cs typeface="Calibri" panose="020F0502020204030204" pitchFamily="34" charset="0"/>
              </a:rPr>
              <a:t>conduit to transform research results to action via technological development that is adapted to regional and local contexts and led by African researchers. </a:t>
            </a:r>
          </a:p>
        </p:txBody>
      </p:sp>
    </p:spTree>
    <p:extLst>
      <p:ext uri="{BB962C8B-B14F-4D97-AF65-F5344CB8AC3E}">
        <p14:creationId xmlns:p14="http://schemas.microsoft.com/office/powerpoint/2010/main" val="68630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agu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25_TF02901025.potx" id="{28321B1A-4EE3-4769-AF44-038F34A54786}" vid="{15D348D7-834F-48CE-BAD9-7B196DDE4898}"/>
    </a:ext>
  </a:extLst>
</a:theme>
</file>

<file path=ppt/theme/theme2.xml><?xml version="1.0" encoding="utf-8"?>
<a:theme xmlns:a="http://schemas.openxmlformats.org/drawingml/2006/main" name="Thème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Nature vagues océaniques (grand écran)</Template>
  <TotalTime>126</TotalTime>
  <Words>2417</Words>
  <Application>Microsoft Office PowerPoint</Application>
  <PresentationFormat>Personnalisé</PresentationFormat>
  <Paragraphs>232</Paragraphs>
  <Slides>18</Slides>
  <Notes>17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18</vt:i4>
      </vt:variant>
    </vt:vector>
  </HeadingPairs>
  <TitlesOfParts>
    <vt:vector size="31" baseType="lpstr">
      <vt:lpstr>Arial</vt:lpstr>
      <vt:lpstr>Arial Rounded MT Bold</vt:lpstr>
      <vt:lpstr>Calibri</vt:lpstr>
      <vt:lpstr>Calibri Light</vt:lpstr>
      <vt:lpstr>Californian FB</vt:lpstr>
      <vt:lpstr>Calisto MT</vt:lpstr>
      <vt:lpstr>Century Gothic</vt:lpstr>
      <vt:lpstr>Roboto</vt:lpstr>
      <vt:lpstr>Segoe UI</vt:lpstr>
      <vt:lpstr>Symbol</vt:lpstr>
      <vt:lpstr>Times New Roman</vt:lpstr>
      <vt:lpstr>Wingdings</vt:lpstr>
      <vt:lpstr>Vagues 16x9</vt:lpstr>
      <vt:lpstr>Présentation PowerPoint</vt:lpstr>
      <vt:lpstr>Outline</vt:lpstr>
      <vt:lpstr>Présentation PowerPoint</vt:lpstr>
      <vt:lpstr>IOCAFRICA WITHIN IOC / UNESCO</vt:lpstr>
      <vt:lpstr>GOOS  regional alliances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Africa Roadmap: Purpose and Structure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KOUADIO AFFIAN</dc:creator>
  <cp:lastModifiedBy>KOUADIO AFFIAN</cp:lastModifiedBy>
  <cp:revision>8</cp:revision>
  <dcterms:created xsi:type="dcterms:W3CDTF">2022-09-11T07:39:58Z</dcterms:created>
  <dcterms:modified xsi:type="dcterms:W3CDTF">2022-09-11T10:20:26Z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